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8" r:id="rId6"/>
    <p:sldId id="259" r:id="rId7"/>
    <p:sldId id="285" r:id="rId8"/>
    <p:sldId id="260" r:id="rId9"/>
    <p:sldId id="263" r:id="rId10"/>
    <p:sldId id="290" r:id="rId11"/>
    <p:sldId id="291" r:id="rId12"/>
    <p:sldId id="264" r:id="rId13"/>
    <p:sldId id="406" r:id="rId14"/>
    <p:sldId id="401" r:id="rId15"/>
    <p:sldId id="403" r:id="rId16"/>
    <p:sldId id="338" r:id="rId17"/>
    <p:sldId id="339" r:id="rId18"/>
    <p:sldId id="404" r:id="rId19"/>
    <p:sldId id="405" r:id="rId20"/>
    <p:sldId id="407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ownloads\Abbildung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15810960139697E-2"/>
          <c:y val="3.9355992844364938E-2"/>
          <c:w val="0.92335602942644812"/>
          <c:h val="0.75220937275506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[1]Abb_2!$B$5</c:f>
              <c:strCache>
                <c:ptCount val="1"/>
                <c:pt idx="0">
                  <c:v>Relativ Arme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[1]Abb_2!$A$6:$A$35</c:f>
              <c:strCach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2013*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9">
                  <c:v>2013 o. M1</c:v>
                </c:pt>
              </c:strCache>
            </c:strRef>
          </c:cat>
          <c:val>
            <c:numRef>
              <c:f>[1]Abb_2!$B$6:$B$35</c:f>
              <c:numCache>
                <c:formatCode>General</c:formatCode>
                <c:ptCount val="30"/>
                <c:pt idx="0">
                  <c:v>13.1</c:v>
                </c:pt>
                <c:pt idx="1">
                  <c:v>11.58</c:v>
                </c:pt>
                <c:pt idx="2">
                  <c:v>10.84</c:v>
                </c:pt>
                <c:pt idx="3">
                  <c:v>12.37</c:v>
                </c:pt>
                <c:pt idx="4">
                  <c:v>11.39</c:v>
                </c:pt>
                <c:pt idx="5">
                  <c:v>10.71</c:v>
                </c:pt>
                <c:pt idx="6">
                  <c:v>10.29</c:v>
                </c:pt>
                <c:pt idx="7">
                  <c:v>10.35</c:v>
                </c:pt>
                <c:pt idx="8">
                  <c:v>10.52</c:v>
                </c:pt>
                <c:pt idx="9">
                  <c:v>11.69</c:v>
                </c:pt>
                <c:pt idx="10">
                  <c:v>12.62</c:v>
                </c:pt>
                <c:pt idx="11">
                  <c:v>13.17</c:v>
                </c:pt>
                <c:pt idx="12">
                  <c:v>13.15</c:v>
                </c:pt>
                <c:pt idx="13">
                  <c:v>13.98</c:v>
                </c:pt>
                <c:pt idx="14">
                  <c:v>13.72</c:v>
                </c:pt>
                <c:pt idx="15">
                  <c:v>13.95</c:v>
                </c:pt>
                <c:pt idx="16">
                  <c:v>14.64</c:v>
                </c:pt>
                <c:pt idx="17">
                  <c:v>14.66</c:v>
                </c:pt>
                <c:pt idx="18">
                  <c:v>15.37</c:v>
                </c:pt>
                <c:pt idx="19">
                  <c:v>14.29</c:v>
                </c:pt>
                <c:pt idx="20">
                  <c:v>14.38</c:v>
                </c:pt>
                <c:pt idx="21">
                  <c:v>14.29</c:v>
                </c:pt>
                <c:pt idx="22">
                  <c:v>15.16</c:v>
                </c:pt>
                <c:pt idx="23">
                  <c:v>16.059999999999999</c:v>
                </c:pt>
                <c:pt idx="24">
                  <c:v>16.739999999999998</c:v>
                </c:pt>
                <c:pt idx="25">
                  <c:v>16.04</c:v>
                </c:pt>
                <c:pt idx="26">
                  <c:v>16.18</c:v>
                </c:pt>
                <c:pt idx="27">
                  <c:v>15.93</c:v>
                </c:pt>
                <c:pt idx="29">
                  <c:v>14.35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A-4EA6-9477-F6DDFDE829A6}"/>
            </c:ext>
          </c:extLst>
        </c:ser>
        <c:ser>
          <c:idx val="1"/>
          <c:order val="1"/>
          <c:tx>
            <c:strRef>
              <c:f>[1]Abb_2!$C$5</c:f>
              <c:strCache>
                <c:ptCount val="1"/>
                <c:pt idx="0">
                  <c:v>Untere Mitte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[1]Abb_2!$A$6:$A$35</c:f>
              <c:strCach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2013*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9">
                  <c:v>2013 o. M1</c:v>
                </c:pt>
              </c:strCache>
            </c:strRef>
          </c:cat>
          <c:val>
            <c:numRef>
              <c:f>[1]Abb_2!$C$6:$C$35</c:f>
              <c:numCache>
                <c:formatCode>General</c:formatCode>
                <c:ptCount val="30"/>
                <c:pt idx="0">
                  <c:v>17.86</c:v>
                </c:pt>
                <c:pt idx="1">
                  <c:v>18.54</c:v>
                </c:pt>
                <c:pt idx="2">
                  <c:v>18.420000000000002</c:v>
                </c:pt>
                <c:pt idx="3">
                  <c:v>17.309999999999999</c:v>
                </c:pt>
                <c:pt idx="4">
                  <c:v>17.489999999999998</c:v>
                </c:pt>
                <c:pt idx="5">
                  <c:v>17.920000000000002</c:v>
                </c:pt>
                <c:pt idx="6">
                  <c:v>16.86</c:v>
                </c:pt>
                <c:pt idx="7">
                  <c:v>18.25</c:v>
                </c:pt>
                <c:pt idx="8">
                  <c:v>17.34</c:v>
                </c:pt>
                <c:pt idx="9">
                  <c:v>16.72</c:v>
                </c:pt>
                <c:pt idx="10">
                  <c:v>16.66</c:v>
                </c:pt>
                <c:pt idx="11">
                  <c:v>16.57</c:v>
                </c:pt>
                <c:pt idx="12">
                  <c:v>17.09</c:v>
                </c:pt>
                <c:pt idx="13">
                  <c:v>16.66</c:v>
                </c:pt>
                <c:pt idx="14">
                  <c:v>17.399999999999999</c:v>
                </c:pt>
                <c:pt idx="15">
                  <c:v>16.62</c:v>
                </c:pt>
                <c:pt idx="16">
                  <c:v>17.489999999999998</c:v>
                </c:pt>
                <c:pt idx="17">
                  <c:v>16.37</c:v>
                </c:pt>
                <c:pt idx="18">
                  <c:v>16.899999999999999</c:v>
                </c:pt>
                <c:pt idx="19">
                  <c:v>17.899999999999999</c:v>
                </c:pt>
                <c:pt idx="20">
                  <c:v>17.52</c:v>
                </c:pt>
                <c:pt idx="21">
                  <c:v>17.71</c:v>
                </c:pt>
                <c:pt idx="22">
                  <c:v>17.18</c:v>
                </c:pt>
                <c:pt idx="23">
                  <c:v>16.100000000000001</c:v>
                </c:pt>
                <c:pt idx="24">
                  <c:v>15.85</c:v>
                </c:pt>
                <c:pt idx="25">
                  <c:v>16.649999999999999</c:v>
                </c:pt>
                <c:pt idx="26">
                  <c:v>15.55</c:v>
                </c:pt>
                <c:pt idx="27">
                  <c:v>17.100000000000001</c:v>
                </c:pt>
                <c:pt idx="29">
                  <c:v>17.72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CA-4EA6-9477-F6DDFDE829A6}"/>
            </c:ext>
          </c:extLst>
        </c:ser>
        <c:ser>
          <c:idx val="2"/>
          <c:order val="2"/>
          <c:tx>
            <c:strRef>
              <c:f>[1]Abb_2!$D$5</c:f>
              <c:strCache>
                <c:ptCount val="1"/>
                <c:pt idx="0">
                  <c:v>Mitte i.e.S.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[1]Abb_2!$A$6:$A$35</c:f>
              <c:strCach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2013*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9">
                  <c:v>2013 o. M1</c:v>
                </c:pt>
              </c:strCache>
            </c:strRef>
          </c:cat>
          <c:val>
            <c:numRef>
              <c:f>[1]Abb_2!$D$6:$D$35</c:f>
              <c:numCache>
                <c:formatCode>General</c:formatCode>
                <c:ptCount val="30"/>
                <c:pt idx="0">
                  <c:v>49.88</c:v>
                </c:pt>
                <c:pt idx="1">
                  <c:v>52.14</c:v>
                </c:pt>
                <c:pt idx="2">
                  <c:v>53</c:v>
                </c:pt>
                <c:pt idx="3">
                  <c:v>53.01</c:v>
                </c:pt>
                <c:pt idx="4">
                  <c:v>53.94</c:v>
                </c:pt>
                <c:pt idx="5">
                  <c:v>54.29</c:v>
                </c:pt>
                <c:pt idx="6">
                  <c:v>54.84</c:v>
                </c:pt>
                <c:pt idx="7">
                  <c:v>53.48</c:v>
                </c:pt>
                <c:pt idx="8">
                  <c:v>54.27</c:v>
                </c:pt>
                <c:pt idx="9">
                  <c:v>54.35</c:v>
                </c:pt>
                <c:pt idx="10">
                  <c:v>54.16</c:v>
                </c:pt>
                <c:pt idx="11">
                  <c:v>52.37</c:v>
                </c:pt>
                <c:pt idx="12">
                  <c:v>52.22</c:v>
                </c:pt>
                <c:pt idx="13">
                  <c:v>51.31</c:v>
                </c:pt>
                <c:pt idx="14">
                  <c:v>49.83</c:v>
                </c:pt>
                <c:pt idx="15">
                  <c:v>50.44</c:v>
                </c:pt>
                <c:pt idx="16">
                  <c:v>49.41</c:v>
                </c:pt>
                <c:pt idx="17">
                  <c:v>49.54</c:v>
                </c:pt>
                <c:pt idx="18">
                  <c:v>48.99</c:v>
                </c:pt>
                <c:pt idx="19">
                  <c:v>49.11</c:v>
                </c:pt>
                <c:pt idx="20">
                  <c:v>48.21</c:v>
                </c:pt>
                <c:pt idx="21">
                  <c:v>48.56</c:v>
                </c:pt>
                <c:pt idx="22">
                  <c:v>47.04</c:v>
                </c:pt>
                <c:pt idx="23">
                  <c:v>47.71</c:v>
                </c:pt>
                <c:pt idx="24">
                  <c:v>47.94</c:v>
                </c:pt>
                <c:pt idx="25">
                  <c:v>47.44</c:v>
                </c:pt>
                <c:pt idx="26">
                  <c:v>49.21</c:v>
                </c:pt>
                <c:pt idx="27">
                  <c:v>48.83</c:v>
                </c:pt>
                <c:pt idx="29">
                  <c:v>47.85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CA-4EA6-9477-F6DDFDE829A6}"/>
            </c:ext>
          </c:extLst>
        </c:ser>
        <c:ser>
          <c:idx val="3"/>
          <c:order val="3"/>
          <c:tx>
            <c:strRef>
              <c:f>[1]Abb_2!$E$5</c:f>
              <c:strCache>
                <c:ptCount val="1"/>
                <c:pt idx="0">
                  <c:v>Obere Mitte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[1]Abb_2!$A$6:$A$35</c:f>
              <c:strCach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2013*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9">
                  <c:v>2013 o. M1</c:v>
                </c:pt>
              </c:strCache>
            </c:strRef>
          </c:cat>
          <c:val>
            <c:numRef>
              <c:f>[1]Abb_2!$E$6:$E$35</c:f>
              <c:numCache>
                <c:formatCode>General</c:formatCode>
                <c:ptCount val="30"/>
                <c:pt idx="0">
                  <c:v>16.89</c:v>
                </c:pt>
                <c:pt idx="1">
                  <c:v>15.16</c:v>
                </c:pt>
                <c:pt idx="2">
                  <c:v>15.15</c:v>
                </c:pt>
                <c:pt idx="3">
                  <c:v>14.76</c:v>
                </c:pt>
                <c:pt idx="4">
                  <c:v>14.39</c:v>
                </c:pt>
                <c:pt idx="5">
                  <c:v>14.44</c:v>
                </c:pt>
                <c:pt idx="6">
                  <c:v>15.44</c:v>
                </c:pt>
                <c:pt idx="7">
                  <c:v>15.42</c:v>
                </c:pt>
                <c:pt idx="8">
                  <c:v>15.42</c:v>
                </c:pt>
                <c:pt idx="9">
                  <c:v>14.67</c:v>
                </c:pt>
                <c:pt idx="10">
                  <c:v>13.87</c:v>
                </c:pt>
                <c:pt idx="11">
                  <c:v>14.58</c:v>
                </c:pt>
                <c:pt idx="12">
                  <c:v>14.57</c:v>
                </c:pt>
                <c:pt idx="13">
                  <c:v>14.86</c:v>
                </c:pt>
                <c:pt idx="14">
                  <c:v>15.23</c:v>
                </c:pt>
                <c:pt idx="15">
                  <c:v>15.32</c:v>
                </c:pt>
                <c:pt idx="16">
                  <c:v>15.05</c:v>
                </c:pt>
                <c:pt idx="17">
                  <c:v>16.059999999999999</c:v>
                </c:pt>
                <c:pt idx="18">
                  <c:v>15.56</c:v>
                </c:pt>
                <c:pt idx="19">
                  <c:v>15.18</c:v>
                </c:pt>
                <c:pt idx="20">
                  <c:v>16.13</c:v>
                </c:pt>
                <c:pt idx="21">
                  <c:v>15.47</c:v>
                </c:pt>
                <c:pt idx="22">
                  <c:v>16.88</c:v>
                </c:pt>
                <c:pt idx="23">
                  <c:v>16.43</c:v>
                </c:pt>
                <c:pt idx="24">
                  <c:v>16.170000000000002</c:v>
                </c:pt>
                <c:pt idx="25">
                  <c:v>16.47</c:v>
                </c:pt>
                <c:pt idx="26">
                  <c:v>15.68</c:v>
                </c:pt>
                <c:pt idx="27">
                  <c:v>14.72</c:v>
                </c:pt>
                <c:pt idx="29">
                  <c:v>16.59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CA-4EA6-9477-F6DDFDE829A6}"/>
            </c:ext>
          </c:extLst>
        </c:ser>
        <c:ser>
          <c:idx val="4"/>
          <c:order val="4"/>
          <c:tx>
            <c:strRef>
              <c:f>[1]Abb_2!$F$5</c:f>
              <c:strCache>
                <c:ptCount val="1"/>
                <c:pt idx="0">
                  <c:v>Relativ Reiche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[1]Abb_2!$A$6:$A$35</c:f>
              <c:strCache>
                <c:ptCount val="30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2013*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9">
                  <c:v>2013 o. M1</c:v>
                </c:pt>
              </c:strCache>
            </c:strRef>
          </c:cat>
          <c:val>
            <c:numRef>
              <c:f>[1]Abb_2!$F$6:$F$35</c:f>
              <c:numCache>
                <c:formatCode>General</c:formatCode>
                <c:ptCount val="30"/>
                <c:pt idx="0">
                  <c:v>2.27</c:v>
                </c:pt>
                <c:pt idx="1">
                  <c:v>2.58</c:v>
                </c:pt>
                <c:pt idx="2">
                  <c:v>2.59</c:v>
                </c:pt>
                <c:pt idx="3">
                  <c:v>2.5499999999999998</c:v>
                </c:pt>
                <c:pt idx="4">
                  <c:v>2.79</c:v>
                </c:pt>
                <c:pt idx="5">
                  <c:v>2.64</c:v>
                </c:pt>
                <c:pt idx="6">
                  <c:v>2.57</c:v>
                </c:pt>
                <c:pt idx="7">
                  <c:v>2.5</c:v>
                </c:pt>
                <c:pt idx="8">
                  <c:v>2.44</c:v>
                </c:pt>
                <c:pt idx="9">
                  <c:v>2.56</c:v>
                </c:pt>
                <c:pt idx="10">
                  <c:v>2.69</c:v>
                </c:pt>
                <c:pt idx="11">
                  <c:v>3.3</c:v>
                </c:pt>
                <c:pt idx="12">
                  <c:v>2.97</c:v>
                </c:pt>
                <c:pt idx="13">
                  <c:v>3.18</c:v>
                </c:pt>
                <c:pt idx="14">
                  <c:v>3.83</c:v>
                </c:pt>
                <c:pt idx="15">
                  <c:v>3.66</c:v>
                </c:pt>
                <c:pt idx="16">
                  <c:v>3.42</c:v>
                </c:pt>
                <c:pt idx="17">
                  <c:v>3.36</c:v>
                </c:pt>
                <c:pt idx="18">
                  <c:v>3.18</c:v>
                </c:pt>
                <c:pt idx="19">
                  <c:v>3.52</c:v>
                </c:pt>
                <c:pt idx="20">
                  <c:v>3.76</c:v>
                </c:pt>
                <c:pt idx="21">
                  <c:v>3.98</c:v>
                </c:pt>
                <c:pt idx="22">
                  <c:v>3.73</c:v>
                </c:pt>
                <c:pt idx="23">
                  <c:v>3.7</c:v>
                </c:pt>
                <c:pt idx="24">
                  <c:v>3.29</c:v>
                </c:pt>
                <c:pt idx="25">
                  <c:v>3.4</c:v>
                </c:pt>
                <c:pt idx="26">
                  <c:v>3.37</c:v>
                </c:pt>
                <c:pt idx="27">
                  <c:v>3.43</c:v>
                </c:pt>
                <c:pt idx="29">
                  <c:v>3.48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CA-4EA6-9477-F6DDFDE829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976462696"/>
        <c:axId val="976458760"/>
      </c:barChart>
      <c:catAx>
        <c:axId val="97646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76458760"/>
        <c:crosses val="autoZero"/>
        <c:auto val="1"/>
        <c:lblAlgn val="ctr"/>
        <c:lblOffset val="100"/>
        <c:noMultiLvlLbl val="0"/>
      </c:catAx>
      <c:valAx>
        <c:axId val="9764587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76462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F6FCC-0B2B-4C71-8AFC-2602D6779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33A4E4-B9F4-4F50-AC8C-B0C4BCB506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66642C-1FE0-404F-A9CE-0EBE381F4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7BFB-4DF1-4F74-906B-AD19895E063C}" type="datetimeFigureOut">
              <a:rPr lang="de-DE" smtClean="0"/>
              <a:t>18.01.2024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A5326D-0346-4A24-BFDD-B5E45F5BA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D1188F-6F10-413D-9F91-58CF9B3A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7AE-A12B-4994-A9A4-F726DB97EA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06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709A3-AA5D-406A-BF58-021FF6EBA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DFED985-317C-4905-9C31-14DFE96F37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B49D5C-2348-413F-B0B5-A6E35D807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7BFB-4DF1-4F74-906B-AD19895E063C}" type="datetimeFigureOut">
              <a:rPr lang="de-DE" smtClean="0"/>
              <a:t>18.01.2024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35D3DD-AE93-4EB9-8D60-E695CFD97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633520-605D-496A-AB1E-595DCD6C3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7AE-A12B-4994-A9A4-F726DB97EA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92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D5CA031-D47D-4E0C-A854-08F0FA086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B02B994-4361-4CA4-B7BA-9CFBA661A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C6637E-6ECC-4502-9080-73420F56E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7BFB-4DF1-4F74-906B-AD19895E063C}" type="datetimeFigureOut">
              <a:rPr lang="de-DE" smtClean="0"/>
              <a:t>18.01.2024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1CD041-E818-4C69-B76F-3A7A1B2D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53382A-EDF1-4888-978C-E44BB928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7AE-A12B-4994-A9A4-F726DB97EA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87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04BE3-7C4F-48AF-BF12-43A9A6A74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5FE571-7067-41C3-914F-C7AE4FBE5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C8C3F2-8A14-4E12-99E7-DBF40D78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7BFB-4DF1-4F74-906B-AD19895E063C}" type="datetimeFigureOut">
              <a:rPr lang="de-DE" smtClean="0"/>
              <a:t>18.01.2024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05FFE8-A042-43CC-9BCF-84241AF3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094DD9-F36E-4F5B-BF80-FFEB5CAE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7AE-A12B-4994-A9A4-F726DB97EA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96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26DD20-8738-4C43-A050-5665CFB29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266633-85E4-44A0-B34C-734B9FDCB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ACCAB9-2EE6-47D7-A49A-4BA82B6E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7BFB-4DF1-4F74-906B-AD19895E063C}" type="datetimeFigureOut">
              <a:rPr lang="de-DE" smtClean="0"/>
              <a:t>18.01.2024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5369F8-B6DD-4187-AB61-34170914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DD54AB-FDA1-4545-924A-2A068816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7AE-A12B-4994-A9A4-F726DB97EA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44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ECEEE-D5D4-4299-973E-5AFE9EC4B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238CE4-5124-4740-9E75-CF1BC9107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A24698-94F6-4998-8C99-6A4BC61CD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ACDE54-0F59-46BD-B327-F8DB6017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7BFB-4DF1-4F74-906B-AD19895E063C}" type="datetimeFigureOut">
              <a:rPr lang="de-DE" smtClean="0"/>
              <a:t>18.01.2024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FFEA42-66D6-46AD-B347-B2349B12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48ADEF-5D0B-4ACA-8E45-5F05119C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7AE-A12B-4994-A9A4-F726DB97EA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31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07E7C-94D0-4135-8583-35CD5F2ED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C46E1AD-8356-4B81-AA54-4BD4AD087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367483-B07C-4710-9119-55CAE680B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A2ABE4-0495-46EF-861B-CEB658523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F76552C-5E0A-4974-BFFA-89121AB18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43176B-2826-4C18-A2C3-D733CD2EB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7BFB-4DF1-4F74-906B-AD19895E063C}" type="datetimeFigureOut">
              <a:rPr lang="de-DE" smtClean="0"/>
              <a:t>18.01.2024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7F33122-53FD-49E5-A2D3-5647E19EA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8C0DA1-4233-46FC-8724-4B76BB40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7AE-A12B-4994-A9A4-F726DB97EA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57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894BD8-3862-4BBA-B677-A28E39E9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E840539-3C5E-4A08-B3A7-59433D9E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7BFB-4DF1-4F74-906B-AD19895E063C}" type="datetimeFigureOut">
              <a:rPr lang="de-DE" smtClean="0"/>
              <a:t>18.01.2024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82974A-7076-4FE9-8889-7ABA35C6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BB4F5D-58BA-41CF-8F0C-3243C9C6E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7AE-A12B-4994-A9A4-F726DB97EA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69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F93E4F8-4501-47E8-8BB7-0A149055C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7BFB-4DF1-4F74-906B-AD19895E063C}" type="datetimeFigureOut">
              <a:rPr lang="de-DE" smtClean="0"/>
              <a:t>18.01.2024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F0078D-F9D5-410C-A734-FD87A5625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AA5E4B-EB42-4075-AA50-6C8811A49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7AE-A12B-4994-A9A4-F726DB97EA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661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FC089-B0F4-48D7-89F3-EBDCDC66D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36FDF1-D10D-43AB-A9FF-2200E1BF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32938C-EC7C-4E29-B345-80D2C1497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2C1AB46-F426-4118-8344-B4F907C44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7BFB-4DF1-4F74-906B-AD19895E063C}" type="datetimeFigureOut">
              <a:rPr lang="de-DE" smtClean="0"/>
              <a:t>18.01.2024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21831C-3E15-40DC-B2D6-502C11D31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203407-616D-47C3-8C56-57FA4A07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7AE-A12B-4994-A9A4-F726DB97EA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69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EA02F-6F1E-4E58-89A8-021CF0D7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8F8D1F2-E41E-429B-8592-123F28E911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D3AB9D-6052-473C-83F6-43F1F7B5A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13AB1C-A4BC-4DA0-8106-98EA7572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7BFB-4DF1-4F74-906B-AD19895E063C}" type="datetimeFigureOut">
              <a:rPr lang="de-DE" smtClean="0"/>
              <a:t>18.01.2024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2E6D3B-6FE9-4616-85CC-8635A286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0AEED1-9FCE-4544-8E3B-693E1612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B07AE-A12B-4994-A9A4-F726DB97EA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90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4DD0A59-56C8-4ED5-9405-46BEFAD7B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642A49-418E-481B-A5AE-B8379358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506F19-87AC-4A4C-88CB-6562E48C70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7BFB-4DF1-4F74-906B-AD19895E063C}" type="datetimeFigureOut">
              <a:rPr lang="de-DE" smtClean="0"/>
              <a:t>18.01.2024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76C6A5-8204-4E43-97A8-AB9521C87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71242A-24CE-4868-9D9A-423823834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B07AE-A12B-4994-A9A4-F726DB97EA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63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hyperlink" Target="https://ec.europa.eu/eurostat/documents/3217494/9079352/KS-DZ-18-001-EN-N.pdf/884f6fec-2450-430a-b68d-f12c3012f4d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e/web/products-eurostat-news/-/DDN-20200429-1?inheritRedirect=true&amp;redirect=/eurostat/de/web/income-and-living-conditions/publication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wkoeln.de/fileadmin/user_upload/Studien/IW-Trends/PDF/2022/IW-Trends_2022-02-04_Ewald-H%C3%BCnnemeyer-Kempermann.pdf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ikportal.de/de/nachhaltigkeit/ergebnisse/ziel-10-weniger-ungleichheiten/gini-koeffizient-zur-einkommensverteilu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.statista.com/statistik/daten/studie/1184266/umfrage/einkommensungleichheit-in-deutschland-nach-dem-gini-index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so.eurostat.ec.europa.eu/nui/show.do?query=BOOKMARK_DS-050270_QID_-1EE74766_UID_-3F171EB0&amp;layout=TIME,C,X,0;GEO,L,Y,0;QUANTILE,L,Z,0;INDIC_IL,L,Z,1;CURRENCY,L,Z,2;INDICATORS,C,Z,3;&amp;zSelection=DS-050270INDIC_IL,SHARE;DS-050270CURRENCY,EUR;DS-050270INDICATORS,OBS_FLAG;DS-050270QUANTILE,D9;&amp;rankName1=INDIC-IL_1_2_-1_2&amp;rankName2=CURRENCY_1_2_-1_2&amp;rankName3=INDICATORS_1_2_-1_2&amp;rankName4=QUANTILE_1_2_-1_2&amp;rankName5=TIME_1_0_0_0&amp;rankName6=GEO_1_2_0_1&amp;sortC=ASC_-1_FIRST&amp;rStp=&amp;cStp=&amp;rDCh=&amp;cDCh=&amp;rDM=true&amp;cDM=true&amp;footnes=false&amp;empty=false&amp;wai=false&amp;time_mode=NONE&amp;time_most_recent=false&amp;lang=DE&amp;cfo=###.###,###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w.de/documents/publikationen/73/diw_01.c.549401.de/16-51-1.pdf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istikportal.de/de/sbe/ergebnisse/einkommensarmut-und-verteilung/einkommensreichtum-0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lt.de/wirtschaft/article162517428/Armutsbericht-zeichnet-schlimmstes-Bild-seit-25-Jahren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wkoeln.de/fileadmin/user_upload/Studien/Gutachten/PDF/2019/insm_teilhabemonitor_2019_kapitel_3.pdf" TargetMode="Externa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eltinger.de/vwl_barv/vwr_foli/dhbw-mat_5-6/r6-2_sozialpolitik-verteilung-2021.pptx" TargetMode="External"/><Relationship Id="rId2" Type="http://schemas.openxmlformats.org/officeDocument/2006/relationships/hyperlink" Target="https://www.destatis.de/DE/Presse/Pressemitteilungen/2022/08/PD22_327_634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ergergeld.org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atistik.arbeitsagentur.de/Statistikdaten/Detail/201912/iiia7/bedarf/bedarf-d-0-201912-xlsx.xlsx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ecdregionalwellbeing.org/DE5.html" TargetMode="External"/><Relationship Id="rId3" Type="http://schemas.openxmlformats.org/officeDocument/2006/relationships/hyperlink" Target="https://www.oecdbetterlifeindex.org/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hdr.undp.org/data-center/human-development-index#/indicies/HD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ecdregionalwellbeing.org/DE2.html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hyperlink" Target="https://stats.oecd.org/Index.aspx?DataSetCode=BLI" TargetMode="Externa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ldbank.org/en/news/factsheet/2022/05/02/fact-sheet-an-adjustment-to-global-poverty-lines#1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knowledge.worldbank.org/bitstream/handle/10986/37739/9781464818936.pdf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penknowledge.worldbank.org/bitstream/handle/10986/37739/9781464818936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dr.undp.org/sites/default/files/hdr_2015_web.pd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pedia.com/europe/economic_maps_of_europe.s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c.europa.eu/eurostat/web/products-eurostat-news/-/ddn-20211105-1" TargetMode="External"/><Relationship Id="rId5" Type="http://schemas.openxmlformats.org/officeDocument/2006/relationships/hyperlink" Target="https://ec.europa.eu/eurostat/databrowser/view/TESSI190__custom_4234074/default/map?lang=en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68418-59B2-457F-8E92-51CEE42A9A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Armut und Reichtum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28D35B-8A45-4439-8172-D1B192B287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23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11375" y="3322804"/>
            <a:ext cx="6159860" cy="3535197"/>
            <a:chOff x="8531" y="2492103"/>
            <a:chExt cx="4619895" cy="2651398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1" y="2492103"/>
              <a:ext cx="4619895" cy="2651398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>
            <a:xfrm>
              <a:off x="2529839" y="4122914"/>
              <a:ext cx="112542" cy="4853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" y="3249"/>
            <a:ext cx="4394200" cy="331955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802784" y="5292035"/>
            <a:ext cx="135061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333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333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Eurostat</a:t>
            </a:r>
            <a:endParaRPr lang="de-DE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5774915" y="5033"/>
            <a:ext cx="6464517" cy="4882387"/>
            <a:chOff x="4288983" y="2436"/>
            <a:chExt cx="4848388" cy="366179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983" y="2436"/>
              <a:ext cx="4848388" cy="3661790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>
              <a:off x="6801729" y="1842868"/>
              <a:ext cx="112542" cy="48533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400"/>
            </a:p>
          </p:txBody>
        </p:sp>
      </p:grpSp>
    </p:spTree>
    <p:extLst>
      <p:ext uri="{BB962C8B-B14F-4D97-AF65-F5344CB8AC3E}">
        <p14:creationId xmlns:p14="http://schemas.microsoft.com/office/powerpoint/2010/main" val="112199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46" y="0"/>
            <a:ext cx="8989308" cy="6858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855304" y="6502401"/>
            <a:ext cx="1394889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333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333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Eurostat</a:t>
            </a:r>
            <a:endParaRPr lang="de-DE" sz="13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7BC77-F296-4FF7-BD94-C9C124BE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899" y="340806"/>
            <a:ext cx="10515600" cy="646332"/>
          </a:xfrm>
        </p:spPr>
        <p:txBody>
          <a:bodyPr>
            <a:normAutofit fontScale="90000"/>
          </a:bodyPr>
          <a:lstStyle/>
          <a:p>
            <a:r>
              <a:rPr lang="de-DE" dirty="0"/>
              <a:t>Armut und Reichtum in Deutschland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864D31-C935-46AF-B46D-C29FE3D9E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580" y="1714672"/>
            <a:ext cx="5094084" cy="3106710"/>
          </a:xfrm>
        </p:spPr>
        <p:txBody>
          <a:bodyPr>
            <a:normAutofit/>
          </a:bodyPr>
          <a:lstStyle/>
          <a:p>
            <a:r>
              <a:rPr lang="de-DE" dirty="0"/>
              <a:t>Bei Armut wird - soweit nicht anders angegeben - immer die Armutsrisikoquote betrachtet, d.h. eine Person verfügt über weniger als 60% des Äquivalenzeinkommens-</a:t>
            </a:r>
            <a:r>
              <a:rPr lang="de-DE" dirty="0" err="1"/>
              <a:t>medians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EBDBB11-C4EC-4675-85D5-158816F170A3}"/>
              </a:ext>
            </a:extLst>
          </p:cNvPr>
          <p:cNvSpPr txBox="1"/>
          <p:nvPr/>
        </p:nvSpPr>
        <p:spPr>
          <a:xfrm>
            <a:off x="6519912" y="4623246"/>
            <a:ext cx="5539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Äquivalenz = Gleichwertigkeit </a:t>
            </a:r>
            <a:br>
              <a:rPr lang="de-DE" dirty="0"/>
            </a:br>
            <a:r>
              <a:rPr lang="de-DE" dirty="0"/>
              <a:t>Damit man unterschiedliche Haushaltsgrößen </a:t>
            </a:r>
            <a:r>
              <a:rPr lang="de-DE" dirty="0" err="1"/>
              <a:t>miteinan</a:t>
            </a:r>
            <a:r>
              <a:rPr lang="de-DE" dirty="0"/>
              <a:t>-der vergleichen kann, gibt es einen Gewichtungsfaktur für jedes Haushaltsmitglied und die Summe dient als Teiler für das Einkommen des Gesamthaushalts </a:t>
            </a:r>
            <a:br>
              <a:rPr lang="de-DE" dirty="0"/>
            </a:br>
            <a:r>
              <a:rPr lang="de-DE" dirty="0"/>
              <a:t>Paar z.B. Faktor 1,5; Single 1000€ </a:t>
            </a:r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≙ </a:t>
            </a:r>
            <a:r>
              <a:rPr lang="de-DE" dirty="0">
                <a:ea typeface="Cambria Math" panose="02040503050406030204" pitchFamily="18" charset="0"/>
                <a:sym typeface="Symbol" panose="05050102010706020507" pitchFamily="18" charset="2"/>
              </a:rPr>
              <a:t>Paar 1.500€</a:t>
            </a:r>
            <a:br>
              <a:rPr lang="de-DE" dirty="0"/>
            </a:br>
            <a:r>
              <a:rPr lang="de-DE" dirty="0"/>
              <a:t>Paar mit 2 Kindern unter 14: Faktor 2,1</a:t>
            </a:r>
            <a:br>
              <a:rPr lang="de-DE" dirty="0"/>
            </a:br>
            <a:r>
              <a:rPr lang="de-DE" dirty="0"/>
              <a:t>ebenso aber 14 und älter: Faktor 2,5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8BDE17C-3C85-44AD-BDBF-B2A8F521D296}"/>
              </a:ext>
            </a:extLst>
          </p:cNvPr>
          <p:cNvCxnSpPr>
            <a:cxnSpLocks/>
          </p:cNvCxnSpPr>
          <p:nvPr/>
        </p:nvCxnSpPr>
        <p:spPr>
          <a:xfrm flipH="1">
            <a:off x="5985165" y="2716040"/>
            <a:ext cx="1221393" cy="1899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87E3554F-085D-46F0-8825-D8518C2B2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323300"/>
              </p:ext>
            </p:extLst>
          </p:nvPr>
        </p:nvGraphicFramePr>
        <p:xfrm>
          <a:off x="366" y="1714672"/>
          <a:ext cx="6519546" cy="405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AA9FC29E-8E35-4395-B6E4-2FF52D088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05671"/>
              </p:ext>
            </p:extLst>
          </p:nvPr>
        </p:nvGraphicFramePr>
        <p:xfrm>
          <a:off x="1222366" y="5638909"/>
          <a:ext cx="4075545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5109">
                  <a:extLst>
                    <a:ext uri="{9D8B030D-6E8A-4147-A177-3AD203B41FA5}">
                      <a16:colId xmlns:a16="http://schemas.microsoft.com/office/drawing/2014/main" val="604934265"/>
                    </a:ext>
                  </a:extLst>
                </a:gridCol>
                <a:gridCol w="815109">
                  <a:extLst>
                    <a:ext uri="{9D8B030D-6E8A-4147-A177-3AD203B41FA5}">
                      <a16:colId xmlns:a16="http://schemas.microsoft.com/office/drawing/2014/main" val="3726304453"/>
                    </a:ext>
                  </a:extLst>
                </a:gridCol>
                <a:gridCol w="815109">
                  <a:extLst>
                    <a:ext uri="{9D8B030D-6E8A-4147-A177-3AD203B41FA5}">
                      <a16:colId xmlns:a16="http://schemas.microsoft.com/office/drawing/2014/main" val="659019904"/>
                    </a:ext>
                  </a:extLst>
                </a:gridCol>
                <a:gridCol w="815109">
                  <a:extLst>
                    <a:ext uri="{9D8B030D-6E8A-4147-A177-3AD203B41FA5}">
                      <a16:colId xmlns:a16="http://schemas.microsoft.com/office/drawing/2014/main" val="1628989812"/>
                    </a:ext>
                  </a:extLst>
                </a:gridCol>
                <a:gridCol w="815109">
                  <a:extLst>
                    <a:ext uri="{9D8B030D-6E8A-4147-A177-3AD203B41FA5}">
                      <a16:colId xmlns:a16="http://schemas.microsoft.com/office/drawing/2014/main" val="306474302"/>
                    </a:ext>
                  </a:extLst>
                </a:gridCol>
              </a:tblGrid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Einkommensposition relativ zum Medianeinkommen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4679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&lt;60%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60%-80%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80%-150%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150%-250%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&gt;250%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3490949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00A8D683-23BD-41E1-B01A-49FCB75CE068}"/>
              </a:ext>
            </a:extLst>
          </p:cNvPr>
          <p:cNvSpPr txBox="1"/>
          <p:nvPr/>
        </p:nvSpPr>
        <p:spPr>
          <a:xfrm>
            <a:off x="880428" y="2546638"/>
            <a:ext cx="475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sich wieder festigende Mittelschicht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005F241-8F1B-4AB4-988A-CE61556E3819}"/>
              </a:ext>
            </a:extLst>
          </p:cNvPr>
          <p:cNvSpPr txBox="1"/>
          <p:nvPr/>
        </p:nvSpPr>
        <p:spPr>
          <a:xfrm>
            <a:off x="1222366" y="6310265"/>
            <a:ext cx="2199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 err="1">
                <a:hlinkClick r:id="rId3"/>
              </a:rPr>
              <a:t>iw</a:t>
            </a:r>
            <a:r>
              <a:rPr lang="de-DE" sz="1200" dirty="0">
                <a:hlinkClick r:id="rId3"/>
              </a:rPr>
              <a:t> Trends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39722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295A14-9E13-4A54-B7D3-952E8F6F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Gini-Koeffizient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39D648F-E0C8-465D-96CB-5BE2574769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21806"/>
            <a:ext cx="6814762" cy="4381878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F93CBDA-DAC1-4667-BBFB-7B920F2127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745769"/>
              </p:ext>
            </p:extLst>
          </p:nvPr>
        </p:nvGraphicFramePr>
        <p:xfrm>
          <a:off x="8046185" y="1173776"/>
          <a:ext cx="2636231" cy="43513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4111">
                  <a:extLst>
                    <a:ext uri="{9D8B030D-6E8A-4147-A177-3AD203B41FA5}">
                      <a16:colId xmlns:a16="http://schemas.microsoft.com/office/drawing/2014/main" val="1579352507"/>
                    </a:ext>
                  </a:extLst>
                </a:gridCol>
                <a:gridCol w="622120">
                  <a:extLst>
                    <a:ext uri="{9D8B030D-6E8A-4147-A177-3AD203B41FA5}">
                      <a16:colId xmlns:a16="http://schemas.microsoft.com/office/drawing/2014/main" val="1632922004"/>
                    </a:ext>
                  </a:extLst>
                </a:gridCol>
              </a:tblGrid>
              <a:tr h="4670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2000" u="none" strike="noStrike" dirty="0">
                          <a:effectLst/>
                        </a:rPr>
                        <a:t>Bundesländer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900" u="none" strike="noStrike">
                          <a:effectLst/>
                        </a:rPr>
                        <a:t>Gini-Koeffizient Einkommen</a:t>
                      </a:r>
                      <a:endParaRPr lang="de-D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2744431222"/>
                  </a:ext>
                </a:extLst>
              </a:tr>
              <a:tr h="17903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u="none" strike="noStrike">
                          <a:effectLst/>
                        </a:rPr>
                        <a:t>2021 </a:t>
                      </a:r>
                      <a:r>
                        <a:rPr lang="de-DE" sz="900" u="none" strike="noStrike" baseline="30000">
                          <a:effectLst/>
                        </a:rPr>
                        <a:t>2)</a:t>
                      </a:r>
                      <a:endParaRPr lang="de-D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732513616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>
                          <a:effectLst/>
                        </a:rPr>
                        <a:t>Baden-Württemberg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>
                          <a:effectLst/>
                        </a:rPr>
                        <a:t>0,29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3690150909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>
                          <a:effectLst/>
                        </a:rPr>
                        <a:t>Bayern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>
                          <a:effectLst/>
                        </a:rPr>
                        <a:t>0,30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4006606490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>
                          <a:effectLst/>
                        </a:rPr>
                        <a:t>Berlin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>
                          <a:effectLst/>
                        </a:rPr>
                        <a:t>0,31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876545352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>
                          <a:effectLst/>
                        </a:rPr>
                        <a:t>Brandenburg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>
                          <a:effectLst/>
                        </a:rPr>
                        <a:t>0,28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348106680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 dirty="0">
                          <a:effectLst/>
                        </a:rPr>
                        <a:t>Bremen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>
                          <a:effectLst/>
                        </a:rPr>
                        <a:t>0,32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111789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 dirty="0">
                          <a:effectLst/>
                        </a:rPr>
                        <a:t>Hamburg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>
                          <a:effectLst/>
                        </a:rPr>
                        <a:t>0,32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60097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 dirty="0">
                          <a:effectLst/>
                        </a:rPr>
                        <a:t>Hessen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 dirty="0">
                          <a:effectLst/>
                        </a:rPr>
                        <a:t>0,32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22048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 dirty="0">
                          <a:effectLst/>
                        </a:rPr>
                        <a:t>Mecklenburg-Vorpommern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 dirty="0">
                          <a:effectLst/>
                        </a:rPr>
                        <a:t>0,25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74859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>
                          <a:effectLst/>
                        </a:rPr>
                        <a:t>Niedersachsen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>
                          <a:effectLst/>
                        </a:rPr>
                        <a:t>0,30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761012787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>
                          <a:effectLst/>
                        </a:rPr>
                        <a:t>Nordrhein-Westfalen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>
                          <a:effectLst/>
                        </a:rPr>
                        <a:t>0,31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409341993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>
                          <a:effectLst/>
                        </a:rPr>
                        <a:t>Rheinland-Pfalz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>
                          <a:effectLst/>
                        </a:rPr>
                        <a:t>0,29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3209788244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>
                          <a:effectLst/>
                        </a:rPr>
                        <a:t>Saarland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>
                          <a:effectLst/>
                        </a:rPr>
                        <a:t>0,28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3165272321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 dirty="0">
                          <a:effectLst/>
                        </a:rPr>
                        <a:t>Sachsen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 dirty="0">
                          <a:effectLst/>
                        </a:rPr>
                        <a:t>0,25</a:t>
                      </a:r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352441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>
                          <a:effectLst/>
                        </a:rPr>
                        <a:t>Sachsen-Anhalt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>
                          <a:effectLst/>
                        </a:rPr>
                        <a:t>0,26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2482001102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>
                          <a:effectLst/>
                        </a:rPr>
                        <a:t>Schleswig-Holstein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>
                          <a:effectLst/>
                        </a:rPr>
                        <a:t>0,28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91993851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>
                          <a:effectLst/>
                        </a:rPr>
                        <a:t>Thüringen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>
                          <a:effectLst/>
                        </a:rPr>
                        <a:t>0,26</a:t>
                      </a:r>
                      <a:endParaRPr lang="de-DE" sz="1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16077088"/>
                  </a:ext>
                </a:extLst>
              </a:tr>
              <a:tr h="217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300" u="none" strike="noStrike">
                          <a:effectLst/>
                        </a:rPr>
                        <a:t>Deutschland</a:t>
                      </a:r>
                      <a:endParaRPr lang="de-DE" sz="1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1300" u="none" strike="noStrike" dirty="0">
                          <a:effectLst/>
                        </a:rPr>
                        <a:t>0,30</a:t>
                      </a:r>
                      <a:endParaRPr lang="de-DE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4" marR="7784" marT="7784" marB="0" anchor="ctr"/>
                </a:tc>
                <a:extLst>
                  <a:ext uri="{0D108BD9-81ED-4DB2-BD59-A6C34878D82A}">
                    <a16:rowId xmlns:a16="http://schemas.microsoft.com/office/drawing/2014/main" val="2784589868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90F8EAA1-C9D2-41F9-A49E-8A7DA5CB5800}"/>
              </a:ext>
            </a:extLst>
          </p:cNvPr>
          <p:cNvSpPr txBox="1"/>
          <p:nvPr/>
        </p:nvSpPr>
        <p:spPr>
          <a:xfrm>
            <a:off x="1647731" y="1690688"/>
            <a:ext cx="325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Deutschland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C59D3A-0B92-46C2-BEFF-78566BADBED2}"/>
              </a:ext>
            </a:extLst>
          </p:cNvPr>
          <p:cNvSpPr txBox="1"/>
          <p:nvPr/>
        </p:nvSpPr>
        <p:spPr>
          <a:xfrm>
            <a:off x="1837853" y="5812325"/>
            <a:ext cx="3548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Quellen: </a:t>
            </a:r>
            <a:r>
              <a:rPr lang="de-DE" sz="1200" dirty="0">
                <a:hlinkClick r:id="rId3"/>
              </a:rPr>
              <a:t>statistikportal.de</a:t>
            </a:r>
            <a:r>
              <a:rPr lang="de-DE" sz="1200" dirty="0"/>
              <a:t>; </a:t>
            </a:r>
            <a:r>
              <a:rPr lang="de-DE" sz="1200" dirty="0">
                <a:hlinkClick r:id="rId4"/>
              </a:rPr>
              <a:t>statista.com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75228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00894" y="53752"/>
            <a:ext cx="10972800" cy="1143000"/>
          </a:xfrm>
        </p:spPr>
        <p:txBody>
          <a:bodyPr/>
          <a:lstStyle/>
          <a:p>
            <a:r>
              <a:rPr lang="de-DE" dirty="0"/>
              <a:t>Zum Teil deutliche Umverteilung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911424" y="1196752"/>
          <a:ext cx="10585182" cy="44005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30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3244"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Anteile vom Nettoäquivalenzeinkommen in %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Anteil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 err="1">
                          <a:effectLst/>
                          <a:latin typeface="+mn-lt"/>
                        </a:rPr>
                        <a:t>Eink.bis</a:t>
                      </a:r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 €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244"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1997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2000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2006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2009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2012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2018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244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i="1" u="none" strike="noStrike" dirty="0">
                          <a:effectLst/>
                          <a:latin typeface="+mn-lt"/>
                        </a:rPr>
                        <a:t>1. Dezil</a:t>
                      </a:r>
                      <a:endParaRPr lang="de-DE" sz="20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4,0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4,0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3,1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3,3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3,4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2,9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2,5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  <a:latin typeface="+mn-lt"/>
                        </a:rPr>
                        <a:t>11.423</a:t>
                      </a:r>
                      <a:endParaRPr lang="de-DE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244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i="1" u="none" strike="noStrike" dirty="0">
                          <a:effectLst/>
                          <a:latin typeface="+mn-lt"/>
                        </a:rPr>
                        <a:t>2. Dezil</a:t>
                      </a:r>
                      <a:endParaRPr lang="de-DE" sz="20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6,0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6,0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5,7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5,2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5,2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5,0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  <a:latin typeface="+mn-lt"/>
                        </a:rPr>
                        <a:t>5,1</a:t>
                      </a:r>
                      <a:endParaRPr lang="de-DE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14.917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244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i="1" u="none" strike="noStrike" dirty="0">
                          <a:effectLst/>
                          <a:latin typeface="+mn-lt"/>
                        </a:rPr>
                        <a:t>3. Dezil</a:t>
                      </a:r>
                      <a:endParaRPr lang="de-DE" sz="20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7,0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7,0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6,9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6,4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6,4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6,2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  <a:latin typeface="+mn-lt"/>
                        </a:rPr>
                        <a:t>6,3</a:t>
                      </a:r>
                      <a:endParaRPr lang="de-DE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17.540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244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i="1" u="none" strike="noStrike" dirty="0">
                          <a:effectLst/>
                          <a:latin typeface="+mn-lt"/>
                        </a:rPr>
                        <a:t>4. Dezil</a:t>
                      </a:r>
                      <a:endParaRPr lang="de-DE" sz="20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8,0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8,0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7,8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7,3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7,4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7,3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  <a:latin typeface="+mn-lt"/>
                        </a:rPr>
                        <a:t>7,2</a:t>
                      </a:r>
                      <a:endParaRPr lang="de-DE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19.928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244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i="1" u="none" strike="noStrike" dirty="0">
                          <a:effectLst/>
                          <a:latin typeface="+mn-lt"/>
                        </a:rPr>
                        <a:t>5. Dezil</a:t>
                      </a:r>
                      <a:endParaRPr lang="de-DE" sz="20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9,0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9,0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8,6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8,3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8,4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8,3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  <a:latin typeface="+mn-lt"/>
                        </a:rPr>
                        <a:t>8,2</a:t>
                      </a:r>
                      <a:endParaRPr lang="de-DE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22.713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244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i="1" u="none" strike="noStrike" dirty="0">
                          <a:effectLst/>
                          <a:latin typeface="+mn-lt"/>
                        </a:rPr>
                        <a:t>6. Dezil</a:t>
                      </a:r>
                      <a:endParaRPr lang="de-DE" sz="20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10,0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9,0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9,5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9,3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9,5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9,4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>
                          <a:effectLst/>
                          <a:latin typeface="+mn-lt"/>
                        </a:rPr>
                        <a:t>9,3</a:t>
                      </a:r>
                      <a:endParaRPr lang="de-DE" sz="20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25.489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244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i="1" u="none" strike="noStrike" dirty="0">
                          <a:effectLst/>
                          <a:latin typeface="+mn-lt"/>
                        </a:rPr>
                        <a:t>7. Dezil</a:t>
                      </a:r>
                      <a:endParaRPr lang="de-DE" sz="20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11,0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10,0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10,5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10,5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10,7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10,6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10,5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28.871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3244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i="1" u="none" strike="noStrike" dirty="0">
                          <a:effectLst/>
                          <a:latin typeface="+mn-lt"/>
                        </a:rPr>
                        <a:t>8. Dezil</a:t>
                      </a:r>
                      <a:endParaRPr lang="de-DE" sz="20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12,0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12,0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11,8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12,0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12,2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12,2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12,0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33.188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244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i="1" u="none" strike="noStrike" dirty="0">
                          <a:effectLst/>
                          <a:latin typeface="+mn-lt"/>
                        </a:rPr>
                        <a:t>9. Dezil</a:t>
                      </a:r>
                      <a:endParaRPr lang="de-DE" sz="20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14,0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14,0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13,9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14,4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14,5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14,6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14,2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41.345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244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i="1" u="none" strike="noStrike" dirty="0">
                          <a:effectLst/>
                          <a:latin typeface="+mn-lt"/>
                        </a:rPr>
                        <a:t>10. Dezil</a:t>
                      </a:r>
                      <a:endParaRPr lang="de-DE" sz="20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21,0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21,0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22,1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23,4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22,4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23,6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24,7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 -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3244"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3244"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i="1" u="none" strike="noStrike" dirty="0">
                          <a:effectLst/>
                          <a:latin typeface="+mn-lt"/>
                        </a:rPr>
                        <a:t>oberstes %</a:t>
                      </a:r>
                      <a:endParaRPr lang="de-DE" sz="2000" b="0" i="1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 -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 -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4,9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5,1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4,6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5,2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6,4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  <a:latin typeface="+mn-lt"/>
                        </a:rPr>
                        <a:t> -</a:t>
                      </a:r>
                      <a:endParaRPr lang="de-DE" sz="20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814739" y="5747925"/>
            <a:ext cx="29243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 err="1">
                <a:hlinkClick r:id="rId2"/>
              </a:rPr>
              <a:t>Eurostat</a:t>
            </a:r>
            <a:r>
              <a:rPr lang="de-DE" sz="1200" dirty="0"/>
              <a:t> Zahlen: EU-SILC</a:t>
            </a:r>
          </a:p>
        </p:txBody>
      </p:sp>
      <p:sp>
        <p:nvSpPr>
          <p:cNvPr id="7" name="Ellipse 6"/>
          <p:cNvSpPr/>
          <p:nvPr/>
        </p:nvSpPr>
        <p:spPr>
          <a:xfrm>
            <a:off x="2711624" y="1805854"/>
            <a:ext cx="936104" cy="22953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9624392" y="1752265"/>
            <a:ext cx="936103" cy="23559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746602" y="4293096"/>
            <a:ext cx="757109" cy="725960"/>
          </a:xfrm>
          <a:prstGeom prst="ellipse">
            <a:avLst/>
          </a:prstGeom>
          <a:noFill/>
          <a:ln w="57150">
            <a:solidFill>
              <a:srgbClr val="3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9714310" y="4293096"/>
            <a:ext cx="702169" cy="702117"/>
          </a:xfrm>
          <a:prstGeom prst="ellipse">
            <a:avLst/>
          </a:prstGeom>
          <a:noFill/>
          <a:ln w="57150">
            <a:solidFill>
              <a:srgbClr val="36EA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404BB03-08F0-42BB-A8BE-989A07A4CAFE}"/>
              </a:ext>
            </a:extLst>
          </p:cNvPr>
          <p:cNvSpPr txBox="1"/>
          <p:nvPr/>
        </p:nvSpPr>
        <p:spPr>
          <a:xfrm>
            <a:off x="911422" y="6093971"/>
            <a:ext cx="10585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</a:t>
            </a:r>
            <a:r>
              <a:rPr lang="de-DE" dirty="0" err="1"/>
              <a:t>Dezilsverteilung</a:t>
            </a:r>
            <a:r>
              <a:rPr lang="de-DE" dirty="0"/>
              <a:t> gibt an, wieviel jeweils 10% der Bevölkerung von Gesamteinkommen abbekommen; bei Gleichverteilung wären es 10%. Kann auch mit anderen Prozentanteilen gemacht werden </a:t>
            </a:r>
            <a:r>
              <a:rPr lang="de-DE" dirty="0">
                <a:sym typeface="Symbol" panose="05050102010706020507" pitchFamily="18" charset="2"/>
              </a:rPr>
              <a:t> Quantile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947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22" y="0"/>
            <a:ext cx="9204606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439920" y="587727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>
                <a:hlinkClick r:id="rId3"/>
              </a:rPr>
              <a:t>DIW Berlin</a:t>
            </a:r>
            <a:endParaRPr lang="de-DE" sz="12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7C010E9-34C4-4BA6-928C-1E488F7BF83C}"/>
              </a:ext>
            </a:extLst>
          </p:cNvPr>
          <p:cNvSpPr txBox="1"/>
          <p:nvPr/>
        </p:nvSpPr>
        <p:spPr>
          <a:xfrm>
            <a:off x="2969537" y="1221769"/>
            <a:ext cx="69321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 den Sozialbeiträgen: </a:t>
            </a:r>
            <a:br>
              <a:rPr lang="de-DE" dirty="0"/>
            </a:br>
            <a:r>
              <a:rPr lang="de-DE" dirty="0"/>
              <a:t>Ab einer bestimmten Einkommenshöhe entfällt die Versicherungspflicht (Krankenversicherung) oder der Beitrag wächst nicht mehr weiter (Rentenversicherung); Beiträge zur privaten Krankenversicherung sind einkommensunabhängig.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53EB905-6D4C-41F6-B416-A580F7936D1C}"/>
              </a:ext>
            </a:extLst>
          </p:cNvPr>
          <p:cNvGrpSpPr/>
          <p:nvPr/>
        </p:nvGrpSpPr>
        <p:grpSpPr>
          <a:xfrm>
            <a:off x="6096000" y="3548958"/>
            <a:ext cx="1935798" cy="977775"/>
            <a:chOff x="6096000" y="3548958"/>
            <a:chExt cx="1935798" cy="977775"/>
          </a:xfrm>
        </p:grpSpPr>
        <p:sp>
          <p:nvSpPr>
            <p:cNvPr id="8" name="Geschweifte Klammer rechts 7">
              <a:extLst>
                <a:ext uri="{FF2B5EF4-FFF2-40B4-BE49-F238E27FC236}">
                  <a16:creationId xmlns:a16="http://schemas.microsoft.com/office/drawing/2014/main" id="{7A872F8B-28DA-4D10-A911-F81D4DFC8B8E}"/>
                </a:ext>
              </a:extLst>
            </p:cNvPr>
            <p:cNvSpPr/>
            <p:nvPr/>
          </p:nvSpPr>
          <p:spPr>
            <a:xfrm>
              <a:off x="6096000" y="3548958"/>
              <a:ext cx="205212" cy="977775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9A5023AA-3957-4E7A-8D25-C33B54D5E999}"/>
                </a:ext>
              </a:extLst>
            </p:cNvPr>
            <p:cNvSpPr txBox="1"/>
            <p:nvPr/>
          </p:nvSpPr>
          <p:spPr>
            <a:xfrm>
              <a:off x="6198606" y="3714679"/>
              <a:ext cx="1833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gleichbleibender Steuersatz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9AC2453-5F82-4004-A143-0E6011256746}"/>
              </a:ext>
            </a:extLst>
          </p:cNvPr>
          <p:cNvGrpSpPr/>
          <p:nvPr/>
        </p:nvGrpSpPr>
        <p:grpSpPr>
          <a:xfrm>
            <a:off x="7204373" y="4361010"/>
            <a:ext cx="3675707" cy="616543"/>
            <a:chOff x="7204373" y="4361010"/>
            <a:chExt cx="3675707" cy="616543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5ABF0B8-1620-4279-B59B-3EF4211AEB14}"/>
                </a:ext>
              </a:extLst>
            </p:cNvPr>
            <p:cNvSpPr txBox="1"/>
            <p:nvPr/>
          </p:nvSpPr>
          <p:spPr>
            <a:xfrm>
              <a:off x="7204373" y="4608221"/>
              <a:ext cx="36757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ansteigender/gleichbleibender Satz</a:t>
              </a: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AB17C182-A2B9-4361-8C95-961EF325D219}"/>
                </a:ext>
              </a:extLst>
            </p:cNvPr>
            <p:cNvCxnSpPr/>
            <p:nvPr/>
          </p:nvCxnSpPr>
          <p:spPr>
            <a:xfrm flipH="1">
              <a:off x="8153400" y="4361010"/>
              <a:ext cx="474552" cy="3334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FAE32584-CA70-4653-8AEA-69DA90A38CB5}"/>
                </a:ext>
              </a:extLst>
            </p:cNvPr>
            <p:cNvCxnSpPr/>
            <p:nvPr/>
          </p:nvCxnSpPr>
          <p:spPr>
            <a:xfrm>
              <a:off x="9439920" y="4391812"/>
              <a:ext cx="75272" cy="3026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848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9160629" y="35605"/>
            <a:ext cx="2736304" cy="523220"/>
          </a:xfrm>
          <a:prstGeom prst="rect">
            <a:avLst/>
          </a:prstGeom>
          <a:solidFill>
            <a:srgbClr val="36EA6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Grün: Landesmedian oberhalb des </a:t>
            </a:r>
            <a:r>
              <a:rPr lang="de-DE" sz="1400" dirty="0" err="1"/>
              <a:t>Bundesmedians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7145288" y="6352261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Quelle: </a:t>
            </a:r>
            <a:r>
              <a:rPr lang="de-DE" sz="1400" dirty="0">
                <a:hlinkClick r:id="rId2"/>
              </a:rPr>
              <a:t>statistikportal.de</a:t>
            </a:r>
            <a:endParaRPr lang="de-DE" sz="14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008724"/>
              </p:ext>
            </p:extLst>
          </p:nvPr>
        </p:nvGraphicFramePr>
        <p:xfrm>
          <a:off x="6749528" y="716802"/>
          <a:ext cx="5050904" cy="5789347"/>
        </p:xfrm>
        <a:graphic>
          <a:graphicData uri="http://schemas.openxmlformats.org/drawingml/2006/table">
            <a:tbl>
              <a:tblPr/>
              <a:tblGrid>
                <a:gridCol w="2591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4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709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effectLst/>
                          <a:latin typeface="Arial" panose="020B0604020202020204" pitchFamily="34" charset="0"/>
                        </a:rPr>
                        <a:t>Landesmedian der </a:t>
                      </a:r>
                      <a:r>
                        <a:rPr lang="de-DE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Äquivalenzeinkommen</a:t>
                      </a:r>
                      <a:br>
                        <a:rPr lang="de-DE" sz="14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DE" sz="1400" b="1" i="0" u="none" strike="noStrike" dirty="0">
                          <a:effectLst/>
                          <a:latin typeface="Arial" panose="020B0604020202020204" pitchFamily="34" charset="0"/>
                        </a:rPr>
                        <a:t>in Euro nach Bundesländern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4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 panose="020B0604020202020204" pitchFamily="34" charset="0"/>
                        </a:rPr>
                        <a:t>sowie Grenzen zu Armutsgefährdung und Einkommensreichtum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6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effectLst/>
                          <a:latin typeface="Arial" panose="020B0604020202020204" pitchFamily="34" charset="0"/>
                        </a:rPr>
                        <a:t>Bundesland/Region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 dirty="0">
                          <a:effectLst/>
                          <a:latin typeface="Arial" panose="020B0604020202020204" pitchFamily="34" charset="0"/>
                        </a:rPr>
                        <a:t>Jahr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66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344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800" b="0" i="0" u="none" strike="noStrike"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effectLst/>
                          <a:latin typeface="Arial" panose="020B0604020202020204" pitchFamily="34" charset="0"/>
                        </a:rPr>
                        <a:t>Median</a:t>
                      </a:r>
                    </a:p>
                  </a:txBody>
                  <a:tcPr marL="6362" marR="6362" marT="63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>
                          <a:effectLst/>
                          <a:latin typeface="Arial" panose="020B0604020202020204" pitchFamily="34" charset="0"/>
                        </a:rPr>
                        <a:t>250%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Baden-Württemberg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F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1.334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F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1.877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4F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1.126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4.694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Bayern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F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1.312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F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1.857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F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1.114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4.642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Berlin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1.153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1.673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1.004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4.183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Brandenburg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1.102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1.643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986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4.108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Bremen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1.104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1.582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949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3.956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Hamburg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F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1.270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F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1.847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F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1.108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4.618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Hessen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1.301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1.767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1.060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4.417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Mecklenburg-Vorpommern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1.025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1.503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902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3.757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Niedersachsen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1.216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1.693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1.016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4.233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Nordrhein-Westfalen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1.231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F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1.676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1.006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4.190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Rheinland-Pfalz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F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1.258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F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1.769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F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1.061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4.423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Saarland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1.168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1.725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1.035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4.312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Sachsen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1.088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1.561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937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3.903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Sachsen-Anhalt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1.051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1.518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911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3.796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Schleswig-Holstein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F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1.262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F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1.754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4F64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1.052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4.385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Thüringen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1.067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1.560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936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3.900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5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Deutschland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effectLst/>
                          <a:latin typeface="Arial" panose="020B0604020202020204" pitchFamily="34" charset="0"/>
                        </a:rPr>
                        <a:t>1.226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effectLst/>
                          <a:latin typeface="Arial" panose="020B0604020202020204" pitchFamily="34" charset="0"/>
                        </a:rPr>
                        <a:t>1.725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1.035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4.313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Westdeutschland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1.270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1.769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1.062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4.424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Ostdeutschland</a:t>
                      </a:r>
                    </a:p>
                  </a:txBody>
                  <a:tcPr marL="6362" marR="6362" marT="63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1.084</a:t>
                      </a:r>
                    </a:p>
                  </a:txBody>
                  <a:tcPr marL="6362" marR="76345" marT="63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1.581</a:t>
                      </a: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949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3.952</a:t>
                      </a: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8664"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76345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62" marR="6362" marT="636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204072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de-DE" sz="800" b="0" i="0" u="none" strike="noStrike" dirty="0">
                          <a:effectLst/>
                          <a:latin typeface="Arial" panose="020B0604020202020204" pitchFamily="34" charset="0"/>
                        </a:rPr>
                        <a:t>Ergebnisse des  Mikrozensus. Vergleichbarkeit der Ergebnisse für 2016 mit den Vorjahren eingeschränkt</a:t>
                      </a:r>
                    </a:p>
                  </a:txBody>
                  <a:tcPr marL="6362" marR="6362" marT="63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288032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de-DE" sz="800" b="0" i="0" u="none" strike="noStrike" baseline="30000" dirty="0">
                          <a:effectLst/>
                          <a:latin typeface="Arial" panose="020B0604020202020204" pitchFamily="34" charset="0"/>
                        </a:rPr>
                        <a:t> *)</a:t>
                      </a:r>
                      <a:r>
                        <a:rPr lang="de-DE" sz="800" b="0" i="0" u="none" strike="noStrike" dirty="0">
                          <a:effectLst/>
                          <a:latin typeface="Arial" panose="020B0604020202020204" pitchFamily="34" charset="0"/>
                        </a:rPr>
                        <a:t> Median der auf der Basis der neuen OECD-Skala berechneten </a:t>
                      </a:r>
                      <a:r>
                        <a:rPr lang="de-DE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Äquivalenzeinkommen </a:t>
                      </a:r>
                      <a:r>
                        <a:rPr lang="de-DE" sz="800" b="0" i="0" u="none" strike="noStrike" dirty="0">
                          <a:effectLst/>
                          <a:latin typeface="Arial" panose="020B0604020202020204" pitchFamily="34" charset="0"/>
                        </a:rPr>
                        <a:t>der Bevölkerung der jeweiligen Region in Privathaushalten am Ort der Hauptwohnung .</a:t>
                      </a:r>
                    </a:p>
                  </a:txBody>
                  <a:tcPr marL="6362" marR="6362" marT="636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26D7F248-1421-4962-A0A5-A3899B37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94279"/>
              </p:ext>
            </p:extLst>
          </p:nvPr>
        </p:nvGraphicFramePr>
        <p:xfrm>
          <a:off x="562955" y="1279185"/>
          <a:ext cx="5037051" cy="5337996"/>
        </p:xfrm>
        <a:graphic>
          <a:graphicData uri="http://schemas.openxmlformats.org/drawingml/2006/table">
            <a:tbl>
              <a:tblPr/>
              <a:tblGrid>
                <a:gridCol w="2312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1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807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effectLst/>
                          <a:latin typeface="Arial" panose="020B0604020202020204" pitchFamily="34" charset="0"/>
                        </a:rPr>
                        <a:t>Armutsgefährdungsquote</a:t>
                      </a:r>
                      <a:r>
                        <a:rPr lang="de-DE" sz="1400" b="1" i="0" u="none" strike="noStrike" baseline="30000" dirty="0">
                          <a:effectLst/>
                          <a:latin typeface="Arial" panose="020B0604020202020204" pitchFamily="34" charset="0"/>
                        </a:rPr>
                        <a:t>1)</a:t>
                      </a:r>
                      <a:r>
                        <a:rPr lang="de-DE" sz="1400" b="1" i="0" u="none" strike="noStrike" dirty="0">
                          <a:effectLst/>
                          <a:latin typeface="Arial" panose="020B0604020202020204" pitchFamily="34" charset="0"/>
                        </a:rPr>
                        <a:t> nach Bundesländern in %</a:t>
                      </a:r>
                    </a:p>
                  </a:txBody>
                  <a:tcPr marL="5193" marR="5193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3" marR="5193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Medianeinkommen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3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Land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Bund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Land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Bund</a:t>
                      </a:r>
                    </a:p>
                  </a:txBody>
                  <a:tcPr marL="5193" marR="5193" marT="5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Land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34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Jahr 2005</a:t>
                      </a:r>
                    </a:p>
                  </a:txBody>
                  <a:tcPr marL="5193" marR="5193" marT="5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Jahr 2018</a:t>
                      </a:r>
                    </a:p>
                  </a:txBody>
                  <a:tcPr marL="5193" marR="5193" marT="51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Baden-Württemberg</a:t>
                      </a:r>
                    </a:p>
                  </a:txBody>
                  <a:tcPr marL="5193" marR="5193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10,6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13,8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15,2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Bayern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11,4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Berlin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19,7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18,2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16,5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Brandenburg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19,2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15,2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13,1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Bremen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22,3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17,3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22,7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Hamburg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15,3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18,4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Hessen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15,3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16,9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Mecklenburg-Vorpommern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24,1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20,9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Niedersachsen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15,5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15,1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Nordrhein-Westfalen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18,1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16,6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Rheinland-Pfalz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14,2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15,3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16,5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Saarland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15,5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13,6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Sachsen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19,2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16,6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Sachsen-Anhalt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22,4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14,9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19,5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Schleswig-Holstein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15,3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Thüringen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19,9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13,2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i="0" u="none" strike="noStrike" dirty="0">
                          <a:effectLst/>
                          <a:latin typeface="Arial" panose="020B0604020202020204" pitchFamily="34" charset="0"/>
                        </a:rPr>
                        <a:t>Deutschland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effectLst/>
                          <a:latin typeface="Arial" panose="020B0604020202020204" pitchFamily="34" charset="0"/>
                        </a:rPr>
                        <a:t>15,5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Nachrichtlich: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Westdeutschland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13,2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14,8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15,0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Ostdeutschland</a:t>
                      </a:r>
                    </a:p>
                  </a:txBody>
                  <a:tcPr marL="5193" marR="5193" marT="51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>
                          <a:effectLst/>
                          <a:latin typeface="Arial" panose="020B0604020202020204" pitchFamily="34" charset="0"/>
                        </a:rPr>
                        <a:t>20,4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0" i="0" u="none" strike="noStrike" dirty="0">
                          <a:effectLst/>
                          <a:latin typeface="Arial" panose="020B0604020202020204" pitchFamily="34" charset="0"/>
                        </a:rPr>
                        <a:t>17,5</a:t>
                      </a:r>
                    </a:p>
                  </a:txBody>
                  <a:tcPr marL="5193" marR="62312" marT="51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13,4</a:t>
                      </a:r>
                    </a:p>
                  </a:txBody>
                  <a:tcPr marL="5193" marR="62312" marT="51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6344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3" marR="5193" marT="51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3" marR="5193" marT="5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3" marR="5193" marT="5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3" marR="5193" marT="5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3" marR="5193" marT="51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328096">
                <a:tc gridSpan="5">
                  <a:txBody>
                    <a:bodyPr/>
                    <a:lstStyle/>
                    <a:p>
                      <a:pPr algn="ctr" fontAlgn="t"/>
                      <a:endParaRPr lang="de-DE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93" marR="5193" marT="5193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3992A8A4-1909-4B89-8D55-F00B7EAAF1CF}"/>
              </a:ext>
            </a:extLst>
          </p:cNvPr>
          <p:cNvSpPr txBox="1"/>
          <p:nvPr/>
        </p:nvSpPr>
        <p:spPr>
          <a:xfrm>
            <a:off x="562955" y="371192"/>
            <a:ext cx="647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Alles eine Frage des Maßstabes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CE991E3D-7B42-4759-89AC-6F9F293B0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46141" cy="1325563"/>
          </a:xfrm>
        </p:spPr>
        <p:txBody>
          <a:bodyPr/>
          <a:lstStyle/>
          <a:p>
            <a:r>
              <a:rPr lang="de-DE" dirty="0"/>
              <a:t>Kaufkraftarmut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0A9DB46-D3E9-4D62-902F-D1D195AB7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6141" cy="4351338"/>
          </a:xfrm>
        </p:spPr>
        <p:txBody>
          <a:bodyPr/>
          <a:lstStyle/>
          <a:p>
            <a:r>
              <a:rPr lang="de-DE" dirty="0"/>
              <a:t>Die Preise differieren regional v.a. im Miet- und im Gastrobereich. Um sich das Gleiche leisten zu können, muss man in München weitaus mehr verdienen als in Kempten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5891205-A949-4C04-B392-3B185F980303}"/>
              </a:ext>
            </a:extLst>
          </p:cNvPr>
          <p:cNvGrpSpPr/>
          <p:nvPr/>
        </p:nvGrpSpPr>
        <p:grpSpPr>
          <a:xfrm>
            <a:off x="6391904" y="0"/>
            <a:ext cx="5419696" cy="6858000"/>
            <a:chOff x="6373797" y="-142793"/>
            <a:chExt cx="5419696" cy="6858000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4039F258-E9DA-42E9-A9F1-0C1FF9A8E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797" y="-142793"/>
              <a:ext cx="5419696" cy="6858000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E8BE70B2-E0D7-4F10-A72A-F26F999C4FAB}"/>
                </a:ext>
              </a:extLst>
            </p:cNvPr>
            <p:cNvSpPr txBox="1"/>
            <p:nvPr/>
          </p:nvSpPr>
          <p:spPr>
            <a:xfrm>
              <a:off x="9569513" y="87395"/>
              <a:ext cx="22239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Werte 2014; Quelle: </a:t>
              </a:r>
              <a:r>
                <a:rPr lang="de-DE" dirty="0">
                  <a:hlinkClick r:id="rId3"/>
                </a:rPr>
                <a:t>Die Welt</a:t>
              </a:r>
              <a:endParaRPr lang="de-DE" dirty="0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4DBEBE21-2768-4978-B2A3-EB308AE0E48C}"/>
              </a:ext>
            </a:extLst>
          </p:cNvPr>
          <p:cNvGrpSpPr/>
          <p:nvPr/>
        </p:nvGrpSpPr>
        <p:grpSpPr>
          <a:xfrm>
            <a:off x="6391904" y="-36213"/>
            <a:ext cx="5800096" cy="6387010"/>
            <a:chOff x="6391904" y="-36213"/>
            <a:chExt cx="5800096" cy="638701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269AF71-A18E-4455-80D5-D7307ACCC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904" y="-36213"/>
              <a:ext cx="5800096" cy="6387010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B9BA1857-3DB8-47AC-BE04-2255DF4F3CFA}"/>
                </a:ext>
              </a:extLst>
            </p:cNvPr>
            <p:cNvSpPr txBox="1"/>
            <p:nvPr/>
          </p:nvSpPr>
          <p:spPr>
            <a:xfrm>
              <a:off x="6636191" y="328912"/>
              <a:ext cx="16296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Werte 2016: Quelle: </a:t>
              </a:r>
              <a:r>
                <a:rPr lang="de-DE" dirty="0" err="1">
                  <a:hlinkClick r:id="rId5"/>
                </a:rPr>
                <a:t>iw</a:t>
              </a:r>
              <a:r>
                <a:rPr lang="de-DE" dirty="0">
                  <a:hlinkClick r:id="rId5"/>
                </a:rPr>
                <a:t> Köln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83180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868BF-AFA7-461D-A74A-6888A0A0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Wen trifft es in Deutschland bei der Armut besonders stark?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4E3031-D0D3-4A3B-9212-292C92956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Durchschnitt </a:t>
            </a:r>
            <a:r>
              <a:rPr lang="de-DE" dirty="0">
                <a:sym typeface="Symbol" panose="05050102010706020507" pitchFamily="18" charset="2"/>
              </a:rPr>
              <a:t> 16% (</a:t>
            </a:r>
            <a:r>
              <a:rPr lang="de-DE" dirty="0">
                <a:sym typeface="Symbol" panose="05050102010706020507" pitchFamily="18" charset="2"/>
                <a:hlinkClick r:id="rId2"/>
              </a:rPr>
              <a:t>destatis.de</a:t>
            </a:r>
            <a:r>
              <a:rPr lang="de-DE" dirty="0">
                <a:sym typeface="Symbol" panose="05050102010706020507" pitchFamily="18" charset="2"/>
              </a:rPr>
              <a:t>)</a:t>
            </a:r>
            <a:endParaRPr lang="de-DE" dirty="0"/>
          </a:p>
          <a:p>
            <a:r>
              <a:rPr lang="de-DE" dirty="0"/>
              <a:t>Erwerbslose </a:t>
            </a:r>
            <a:r>
              <a:rPr lang="de-DE" dirty="0">
                <a:sym typeface="Symbol" panose="05050102010706020507" pitchFamily="18" charset="2"/>
              </a:rPr>
              <a:t> 57%</a:t>
            </a:r>
            <a:endParaRPr lang="de-DE" dirty="0"/>
          </a:p>
          <a:p>
            <a:r>
              <a:rPr lang="de-DE" dirty="0">
                <a:sym typeface="Symbol" panose="05050102010706020507" pitchFamily="18" charset="2"/>
              </a:rPr>
              <a:t>schwächer gebildete  40%</a:t>
            </a:r>
          </a:p>
          <a:p>
            <a:r>
              <a:rPr lang="de-DE" dirty="0">
                <a:sym typeface="Symbol" panose="05050102010706020507" pitchFamily="18" charset="2"/>
              </a:rPr>
              <a:t>Studenten  39%</a:t>
            </a:r>
          </a:p>
          <a:p>
            <a:r>
              <a:rPr lang="de-DE" dirty="0"/>
              <a:t>Alleinerziehende </a:t>
            </a:r>
            <a:r>
              <a:rPr lang="de-DE" dirty="0">
                <a:sym typeface="Symbol" panose="05050102010706020507" pitchFamily="18" charset="2"/>
              </a:rPr>
              <a:t> 42%</a:t>
            </a:r>
            <a:endParaRPr lang="de-DE" dirty="0"/>
          </a:p>
          <a:p>
            <a:r>
              <a:rPr lang="de-DE" dirty="0"/>
              <a:t>Familien mit drei und mehr Kindern </a:t>
            </a:r>
            <a:r>
              <a:rPr lang="de-DE" dirty="0">
                <a:sym typeface="Symbol" panose="05050102010706020507" pitchFamily="18" charset="2"/>
              </a:rPr>
              <a:t> 30%</a:t>
            </a:r>
          </a:p>
          <a:p>
            <a:r>
              <a:rPr lang="de-DE" dirty="0">
                <a:sym typeface="Symbol" panose="05050102010706020507" pitchFamily="18" charset="2"/>
              </a:rPr>
              <a:t>ausländische Staatsangehörige  35%</a:t>
            </a:r>
          </a:p>
          <a:p>
            <a:r>
              <a:rPr lang="de-DE" dirty="0"/>
              <a:t>Personen mit Migrationshintergrund </a:t>
            </a:r>
            <a:r>
              <a:rPr lang="de-DE" dirty="0">
                <a:sym typeface="Symbol" panose="05050102010706020507" pitchFamily="18" charset="2"/>
              </a:rPr>
              <a:t> 27%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92BF8C-0559-4761-988B-D45199C5A1BE}"/>
              </a:ext>
            </a:extLst>
          </p:cNvPr>
          <p:cNvSpPr txBox="1"/>
          <p:nvPr/>
        </p:nvSpPr>
        <p:spPr>
          <a:xfrm>
            <a:off x="7822194" y="3768999"/>
            <a:ext cx="306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Daten und Quellen: </a:t>
            </a:r>
            <a:r>
              <a:rPr lang="de-DE" dirty="0">
                <a:hlinkClick r:id="rId3"/>
              </a:rPr>
              <a:t>beltinger.de</a:t>
            </a:r>
            <a:r>
              <a:rPr lang="de-DE" dirty="0"/>
              <a:t> Folien 56 ff.</a:t>
            </a:r>
          </a:p>
        </p:txBody>
      </p:sp>
      <p:sp>
        <p:nvSpPr>
          <p:cNvPr id="5" name="Geschweifte Klammer rechts 4">
            <a:extLst>
              <a:ext uri="{FF2B5EF4-FFF2-40B4-BE49-F238E27FC236}">
                <a16:creationId xmlns:a16="http://schemas.microsoft.com/office/drawing/2014/main" id="{C0CAC14C-32F1-49E0-BF61-A71A1C835A30}"/>
              </a:ext>
            </a:extLst>
          </p:cNvPr>
          <p:cNvSpPr/>
          <p:nvPr/>
        </p:nvSpPr>
        <p:spPr>
          <a:xfrm>
            <a:off x="7441949" y="2390114"/>
            <a:ext cx="380245" cy="340410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677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CEAF24-7ADA-4DE5-B41F-4A7967BA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kann der Tourismus leisten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A85718-35FF-4F01-A067-C02AB33E0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Einstiegsjobs für schwach qualifizierte Personen bei einfachen Dienstleistungen oder bei Ortskunde</a:t>
            </a:r>
          </a:p>
          <a:p>
            <a:r>
              <a:rPr lang="de-DE" dirty="0"/>
              <a:t>Einfache Gastronomie und Souvenirproduktion z.T. mit wenig Kapital möglich</a:t>
            </a:r>
          </a:p>
          <a:p>
            <a:r>
              <a:rPr lang="de-DE" dirty="0"/>
              <a:t>Nur bei höherem Bildungsniveau und vorhandenem Kapital Betreiber der gewinnträchtigeren Aspekte wie Hotels, Reiseveranstalter und</a:t>
            </a:r>
            <a:br>
              <a:rPr lang="de-DE" dirty="0"/>
            </a:br>
            <a:r>
              <a:rPr lang="de-DE" dirty="0"/>
              <a:t>-agenturen, gehobene Gastronomie …  </a:t>
            </a:r>
            <a:r>
              <a:rPr lang="de-DE" dirty="0">
                <a:sym typeface="Symbol" panose="05050102010706020507" pitchFamily="18" charset="2"/>
              </a:rPr>
              <a:t> Erreichen aus eigener Kraft v.a. abhängig von der </a:t>
            </a:r>
            <a:r>
              <a:rPr lang="de-DE" dirty="0" err="1">
                <a:sym typeface="Symbol" panose="05050102010706020507" pitchFamily="18" charset="2"/>
              </a:rPr>
              <a:t>Korrumpiertheit</a:t>
            </a:r>
            <a:r>
              <a:rPr lang="de-DE" dirty="0">
                <a:sym typeface="Symbol" panose="05050102010706020507" pitchFamily="18" charset="2"/>
              </a:rPr>
              <a:t> der Regierungen</a:t>
            </a:r>
            <a:endParaRPr lang="de-DE" dirty="0"/>
          </a:p>
          <a:p>
            <a:endParaRPr lang="de-DE" dirty="0"/>
          </a:p>
          <a:p>
            <a:r>
              <a:rPr lang="de-DE" dirty="0"/>
              <a:t>Erhofft: Multiplikatoreffekt (Tourismus-Einkommen schafft weitere Beschäftigung und Einkommen außerhalb des Tourismus) und Ausgleichseffekt (Angleichung an höhere Wirtschaftskraft der Umgebung)</a:t>
            </a:r>
          </a:p>
          <a:p>
            <a:r>
              <a:rPr lang="de-DE" dirty="0"/>
              <a:t>Befürchtet: </a:t>
            </a:r>
            <a:r>
              <a:rPr lang="de-DE" dirty="0" err="1"/>
              <a:t>Leakage</a:t>
            </a:r>
            <a:r>
              <a:rPr lang="de-DE" dirty="0"/>
              <a:t>/Sickereffekt (Tourismus-Einnahmen fließen in andere Regionen ab &amp; Angleichung bleibt aus)</a:t>
            </a:r>
          </a:p>
        </p:txBody>
      </p:sp>
    </p:spTree>
    <p:extLst>
      <p:ext uri="{BB962C8B-B14F-4D97-AF65-F5344CB8AC3E}">
        <p14:creationId xmlns:p14="http://schemas.microsoft.com/office/powerpoint/2010/main" val="143022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544A0-445A-4F62-B8DF-77C6847C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Wohlfahrt und Wohlstand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CAE4A-9586-461B-8B57-8EB593306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>
                <a:solidFill>
                  <a:srgbClr val="FF0000"/>
                </a:solidFill>
              </a:rPr>
              <a:t>Wohlfahrt</a:t>
            </a:r>
            <a:r>
              <a:rPr lang="de-DE" dirty="0"/>
              <a:t> ist i.d.R. ein gemischter Indikator aus materiellen und immateriellen Größen; eine einheitliche Definition gibt es nicht</a:t>
            </a:r>
          </a:p>
          <a:p>
            <a:r>
              <a:rPr lang="de-DE" dirty="0">
                <a:solidFill>
                  <a:srgbClr val="FF0000"/>
                </a:solidFill>
              </a:rPr>
              <a:t>Wohlstand</a:t>
            </a:r>
            <a:r>
              <a:rPr lang="de-DE" dirty="0"/>
              <a:t> ist ein rein materieller Indikator und wird als Zustand definiert, in dem die materiellen Bedürfnisse abgedeckt sind und noch Ressourcen zur Rücklagenbildung verwendet werden können.</a:t>
            </a:r>
            <a:br>
              <a:rPr lang="de-DE" dirty="0"/>
            </a:br>
            <a:r>
              <a:rPr lang="de-DE" dirty="0"/>
              <a:t>Ungeeignet/trotzdem gern verwendeter Indikator: BIP/Kopf </a:t>
            </a:r>
            <a:br>
              <a:rPr lang="de-DE" dirty="0"/>
            </a:br>
            <a:r>
              <a:rPr lang="de-DE" dirty="0"/>
              <a:t>(BIP ist keine Wertschöpfung und nicht um Einkommensabflüsse bereinigt)</a:t>
            </a:r>
            <a:br>
              <a:rPr lang="de-DE" dirty="0"/>
            </a:br>
            <a:r>
              <a:rPr lang="de-DE" dirty="0"/>
              <a:t>besser: Einkommen (und Vermögen)</a:t>
            </a:r>
          </a:p>
          <a:p>
            <a:r>
              <a:rPr lang="de-DE" dirty="0"/>
              <a:t>Für internationale Vergleiche muss eine Kaufkraftbereinigung der Einkommen stattfinden (dt.: KKP; engl.: PPP) um zu berücksichtigen, dass die gleiche Menge Geld von Land zu Land unterschiedlichen Wert hat</a:t>
            </a:r>
          </a:p>
        </p:txBody>
      </p:sp>
    </p:spTree>
    <p:extLst>
      <p:ext uri="{BB962C8B-B14F-4D97-AF65-F5344CB8AC3E}">
        <p14:creationId xmlns:p14="http://schemas.microsoft.com/office/powerpoint/2010/main" val="244354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50824-724F-450A-9286-8D4F44E8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612" y="101922"/>
            <a:ext cx="6881388" cy="1325563"/>
          </a:xfrm>
        </p:spPr>
        <p:txBody>
          <a:bodyPr>
            <a:normAutofit/>
          </a:bodyPr>
          <a:lstStyle/>
          <a:p>
            <a:r>
              <a:rPr lang="de-DE" dirty="0"/>
              <a:t>Zur Info: Bürgergeld </a:t>
            </a:r>
            <a:br>
              <a:rPr lang="de-DE" dirty="0"/>
            </a:br>
            <a:r>
              <a:rPr lang="de-DE" sz="2200" dirty="0"/>
              <a:t>(Nur Grundbedarf, d.h. ohne Sozialversicherungsbeiträge, Sonderzuschüsse z.B. für Schwangere und Wohngeld)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A6AD54D-CDFD-4DE1-9000-DBA2E8881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547" y="1501547"/>
            <a:ext cx="5356453" cy="5356453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D9E9400-6C2A-4895-8235-8A15C9E5A384}"/>
              </a:ext>
            </a:extLst>
          </p:cNvPr>
          <p:cNvSpPr txBox="1"/>
          <p:nvPr/>
        </p:nvSpPr>
        <p:spPr>
          <a:xfrm>
            <a:off x="6509442" y="6261144"/>
            <a:ext cx="17744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Grafik: </a:t>
            </a:r>
            <a:r>
              <a:rPr lang="de-DE" sz="1200" dirty="0">
                <a:hlinkClick r:id="rId3"/>
              </a:rPr>
              <a:t>buergergeld.org</a:t>
            </a:r>
            <a:endParaRPr lang="de-DE" sz="12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8D1F917-374C-4820-A7BF-8C82308C10BC}"/>
              </a:ext>
            </a:extLst>
          </p:cNvPr>
          <p:cNvSpPr/>
          <p:nvPr/>
        </p:nvSpPr>
        <p:spPr>
          <a:xfrm>
            <a:off x="272825" y="243512"/>
            <a:ext cx="46805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Alte Regelung</a:t>
            </a:r>
          </a:p>
          <a:p>
            <a:r>
              <a:rPr lang="de-DE" dirty="0">
                <a:solidFill>
                  <a:srgbClr val="FF0000"/>
                </a:solidFill>
              </a:rPr>
              <a:t>Arbeitslosengeld II (Hartz IV)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/>
              <a:t>Grundbedarf + Mehrbedarf + Wohngeld </a:t>
            </a:r>
            <a:br>
              <a:rPr lang="de-DE" dirty="0"/>
            </a:br>
            <a:r>
              <a:rPr lang="de-DE" dirty="0"/>
              <a:t>= </a:t>
            </a:r>
            <a:r>
              <a:rPr lang="de-DE" b="1" dirty="0"/>
              <a:t>Bedarf</a:t>
            </a:r>
            <a:br>
              <a:rPr lang="de-DE" dirty="0"/>
            </a:br>
            <a:r>
              <a:rPr lang="de-DE" dirty="0"/>
              <a:t>./. Sanktionen ./. anrechenbares  </a:t>
            </a:r>
            <a:r>
              <a:rPr lang="de-DE" dirty="0" err="1"/>
              <a:t>Eink</a:t>
            </a:r>
            <a:r>
              <a:rPr lang="de-DE" dirty="0"/>
              <a:t>. = Auszahlungsbetrag</a:t>
            </a:r>
          </a:p>
          <a:p>
            <a:br>
              <a:rPr lang="de-DE" sz="1400" b="1" u="sng" dirty="0"/>
            </a:br>
            <a:r>
              <a:rPr lang="de-DE" sz="1400" b="1" u="sng" dirty="0"/>
              <a:t>Grundbedarf</a:t>
            </a:r>
            <a:r>
              <a:rPr lang="de-DE" sz="1400" dirty="0"/>
              <a:t> = Regelsatz</a:t>
            </a:r>
          </a:p>
          <a:p>
            <a:r>
              <a:rPr lang="de-DE" sz="1400" b="1" dirty="0"/>
              <a:t>Single </a:t>
            </a:r>
            <a:r>
              <a:rPr lang="de-DE" sz="1400" dirty="0"/>
              <a:t>(2020) = 100% = </a:t>
            </a:r>
            <a:r>
              <a:rPr lang="de-DE" sz="1400" b="1" dirty="0"/>
              <a:t>432€</a:t>
            </a:r>
            <a:br>
              <a:rPr lang="de-DE" sz="1400" b="1" dirty="0"/>
            </a:br>
            <a:r>
              <a:rPr lang="de-DE" sz="1400" dirty="0"/>
              <a:t>(Mehrbedarf z.B. bei Schwangerschaft)</a:t>
            </a:r>
          </a:p>
          <a:p>
            <a:br>
              <a:rPr lang="de-DE" sz="1200" dirty="0"/>
            </a:br>
            <a:r>
              <a:rPr lang="de-DE" sz="1400" b="1" dirty="0"/>
              <a:t>Bedarfsgemeinschaften:</a:t>
            </a:r>
          </a:p>
          <a:p>
            <a:r>
              <a:rPr lang="de-DE" sz="1400" b="1" dirty="0"/>
              <a:t>Beide Partner</a:t>
            </a:r>
            <a:r>
              <a:rPr lang="de-DE" sz="1400" dirty="0"/>
              <a:t> = 2*90% = 2*</a:t>
            </a:r>
            <a:r>
              <a:rPr lang="de-DE" sz="1400" b="1" dirty="0"/>
              <a:t>389€ </a:t>
            </a:r>
            <a:br>
              <a:rPr lang="de-DE" sz="1400" b="1" dirty="0"/>
            </a:br>
            <a:r>
              <a:rPr lang="de-DE" sz="1400" b="1" dirty="0"/>
              <a:t>volljährige Kinder</a:t>
            </a:r>
            <a:r>
              <a:rPr lang="de-DE" sz="1400" dirty="0"/>
              <a:t> = 80% = </a:t>
            </a:r>
            <a:r>
              <a:rPr lang="de-DE" sz="1400" b="1" dirty="0"/>
              <a:t>345€ </a:t>
            </a:r>
            <a:br>
              <a:rPr lang="de-DE" sz="1400" b="1" dirty="0"/>
            </a:br>
            <a:r>
              <a:rPr lang="de-DE" sz="1400" b="1" dirty="0"/>
              <a:t>15- bis 17-jährige</a:t>
            </a:r>
            <a:r>
              <a:rPr lang="de-DE" sz="1400" dirty="0"/>
              <a:t> Kinder =</a:t>
            </a:r>
            <a:r>
              <a:rPr lang="de-DE" sz="1400" b="1" dirty="0"/>
              <a:t>328€</a:t>
            </a:r>
          </a:p>
          <a:p>
            <a:r>
              <a:rPr lang="de-DE" sz="1400" dirty="0"/>
              <a:t>(75%)</a:t>
            </a:r>
            <a:br>
              <a:rPr lang="de-DE" sz="1400" b="1" dirty="0"/>
            </a:br>
            <a:r>
              <a:rPr lang="de-DE" sz="1400" b="1" dirty="0"/>
              <a:t>ab 6 bis einschl. 14</a:t>
            </a:r>
            <a:r>
              <a:rPr lang="de-DE" sz="1400" dirty="0"/>
              <a:t> Jahre = 67% </a:t>
            </a:r>
            <a:br>
              <a:rPr lang="de-DE" sz="1400" dirty="0"/>
            </a:br>
            <a:r>
              <a:rPr lang="de-DE" sz="1400" dirty="0"/>
              <a:t>= </a:t>
            </a:r>
            <a:r>
              <a:rPr lang="de-DE" sz="1400" b="1" dirty="0"/>
              <a:t>308€</a:t>
            </a:r>
            <a:br>
              <a:rPr lang="de-DE" sz="1400" b="1" dirty="0"/>
            </a:br>
            <a:r>
              <a:rPr lang="de-DE" sz="1400" b="1" dirty="0"/>
              <a:t>bis einschl. 5 Jahre</a:t>
            </a:r>
            <a:r>
              <a:rPr lang="de-DE" sz="1400" dirty="0"/>
              <a:t> = 60% = </a:t>
            </a:r>
            <a:r>
              <a:rPr lang="de-DE" sz="1400" b="1" dirty="0"/>
              <a:t>250€</a:t>
            </a:r>
          </a:p>
          <a:p>
            <a:endParaRPr lang="de-DE" sz="1400" b="1" dirty="0"/>
          </a:p>
          <a:p>
            <a:r>
              <a:rPr lang="de-DE" sz="1400" b="1" u="sng" dirty="0">
                <a:sym typeface="Symbol" panose="05050102010706020507" pitchFamily="18" charset="2"/>
                <a:hlinkClick r:id="rId4" tooltip="Bundesagentur für Arbeit"/>
              </a:rPr>
              <a:t> Bedarfe Dez 2019</a:t>
            </a:r>
            <a:endParaRPr lang="de-DE" sz="1400" b="1" u="sng" dirty="0"/>
          </a:p>
          <a:p>
            <a:r>
              <a:rPr lang="de-DE" sz="1400" dirty="0"/>
              <a:t>Single: 772€</a:t>
            </a:r>
          </a:p>
          <a:p>
            <a:r>
              <a:rPr lang="de-DE" sz="1400" dirty="0"/>
              <a:t>Alleinerziehende: 1.493€</a:t>
            </a:r>
          </a:p>
          <a:p>
            <a:r>
              <a:rPr lang="de-DE" sz="1400" dirty="0"/>
              <a:t>Familie, Kinder: 2.149€</a:t>
            </a:r>
            <a:br>
              <a:rPr lang="de-DE" sz="1400" dirty="0"/>
            </a:br>
            <a:r>
              <a:rPr lang="de-DE" sz="1400" dirty="0"/>
              <a:t>Paar ohne Kinder: 1.152€</a:t>
            </a:r>
          </a:p>
          <a:p>
            <a:endParaRPr lang="de-DE" sz="1200" dirty="0"/>
          </a:p>
          <a:p>
            <a:r>
              <a:rPr lang="de-DE" sz="1200" dirty="0"/>
              <a:t>Darin sind Miete und Heizkosten sowie ersatzweise Sozialversicherungsbeiträge enthalten.</a:t>
            </a:r>
          </a:p>
        </p:txBody>
      </p:sp>
    </p:spTree>
    <p:extLst>
      <p:ext uri="{BB962C8B-B14F-4D97-AF65-F5344CB8AC3E}">
        <p14:creationId xmlns:p14="http://schemas.microsoft.com/office/powerpoint/2010/main" val="322027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8955D-9A5F-43E9-8F19-5A085B143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Beispiele für Wohlfahrtsindikatoren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78A1A7-2388-43AD-82E8-183F3CF2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25396"/>
          </a:xfrm>
        </p:spPr>
        <p:txBody>
          <a:bodyPr>
            <a:normAutofit lnSpcReduction="10000"/>
          </a:bodyPr>
          <a:lstStyle/>
          <a:p>
            <a:r>
              <a:rPr lang="de-DE" dirty="0"/>
              <a:t>Human Development Index der </a:t>
            </a:r>
            <a:r>
              <a:rPr lang="de-DE" dirty="0">
                <a:hlinkClick r:id="rId2"/>
              </a:rPr>
              <a:t>UNO</a:t>
            </a:r>
            <a:r>
              <a:rPr lang="de-DE" dirty="0"/>
              <a:t> </a:t>
            </a:r>
            <a:r>
              <a:rPr lang="de-DE" sz="1800" dirty="0"/>
              <a:t>(#1:CH; #9: DE; #191: Süd-Sudan)</a:t>
            </a:r>
          </a:p>
          <a:p>
            <a:pPr lvl="1"/>
            <a:r>
              <a:rPr lang="de-DE" dirty="0"/>
              <a:t>Indikatoren: Pro-Kopf-Einkommen, Lebenserwartung, Schulbesuchsdauer</a:t>
            </a:r>
          </a:p>
          <a:p>
            <a:pPr lvl="1"/>
            <a:r>
              <a:rPr lang="de-DE" dirty="0"/>
              <a:t>Ziel: Einkommensstatus und Entwicklungspotenzial abbilden</a:t>
            </a:r>
          </a:p>
          <a:p>
            <a:r>
              <a:rPr lang="de-DE" dirty="0" err="1"/>
              <a:t>Better</a:t>
            </a:r>
            <a:r>
              <a:rPr lang="de-DE" dirty="0"/>
              <a:t>-Life-Index der </a:t>
            </a:r>
            <a:r>
              <a:rPr lang="de-DE" dirty="0">
                <a:hlinkClick r:id="rId3"/>
              </a:rPr>
              <a:t>OECD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24 </a:t>
            </a:r>
            <a:r>
              <a:rPr lang="de-DE" dirty="0">
                <a:hlinkClick r:id="rId4"/>
              </a:rPr>
              <a:t>Indikatoren</a:t>
            </a:r>
            <a:r>
              <a:rPr lang="de-DE" dirty="0"/>
              <a:t> für 11 Kategorien, z.B. Einkommen, Arbeit, Sicherheit, Wohnen, Gesundheit, Bildung, Lebenszufriedenheit, Work-Life-Balance, …</a:t>
            </a:r>
          </a:p>
          <a:p>
            <a:pPr lvl="1"/>
            <a:r>
              <a:rPr lang="de-DE" dirty="0"/>
              <a:t>Ziel: Qualität des Lebensumfeldes abbilden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65F8AD2-20BE-49C2-B3DE-380712FEDB79}"/>
              </a:ext>
            </a:extLst>
          </p:cNvPr>
          <p:cNvGrpSpPr/>
          <p:nvPr/>
        </p:nvGrpSpPr>
        <p:grpSpPr>
          <a:xfrm>
            <a:off x="6289711" y="4430697"/>
            <a:ext cx="5908699" cy="2444981"/>
            <a:chOff x="6289711" y="4430697"/>
            <a:chExt cx="5908699" cy="2444981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F1925551-4396-4F65-9D1C-4A466B189029}"/>
                </a:ext>
              </a:extLst>
            </p:cNvPr>
            <p:cNvGrpSpPr/>
            <p:nvPr/>
          </p:nvGrpSpPr>
          <p:grpSpPr>
            <a:xfrm>
              <a:off x="10076504" y="4430697"/>
              <a:ext cx="2121906" cy="2435382"/>
              <a:chOff x="10013133" y="4394485"/>
              <a:chExt cx="2121906" cy="2435382"/>
            </a:xfrm>
          </p:grpSpPr>
          <p:pic>
            <p:nvPicPr>
              <p:cNvPr id="4" name="Grafik 3">
                <a:extLst>
                  <a:ext uri="{FF2B5EF4-FFF2-40B4-BE49-F238E27FC236}">
                    <a16:creationId xmlns:a16="http://schemas.microsoft.com/office/drawing/2014/main" id="{76B3FF65-244C-44CF-B951-A6A7CE5BE1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107062" y="4394485"/>
                <a:ext cx="2027977" cy="2435382"/>
              </a:xfrm>
              <a:prstGeom prst="rect">
                <a:avLst/>
              </a:prstGeom>
            </p:spPr>
          </p:pic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5EEE430-F0BD-4FAA-B795-7318EEABFB2A}"/>
                  </a:ext>
                </a:extLst>
              </p:cNvPr>
              <p:cNvSpPr txBox="1"/>
              <p:nvPr/>
            </p:nvSpPr>
            <p:spPr>
              <a:xfrm>
                <a:off x="10013133" y="4456255"/>
                <a:ext cx="8238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hlinkClick r:id="rId6"/>
                  </a:rPr>
                  <a:t>Bayern</a:t>
                </a:r>
                <a:endParaRPr lang="de-DE" sz="1600" dirty="0"/>
              </a:p>
            </p:txBody>
          </p:sp>
        </p:grp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65A2D8D-B8F2-4975-8C60-F2422B79D547}"/>
                </a:ext>
              </a:extLst>
            </p:cNvPr>
            <p:cNvSpPr txBox="1"/>
            <p:nvPr/>
          </p:nvSpPr>
          <p:spPr>
            <a:xfrm>
              <a:off x="9018949" y="4781293"/>
              <a:ext cx="115148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Regionen: Zugang zu Dienstlei-</a:t>
              </a:r>
              <a:r>
                <a:rPr lang="de-DE" sz="1400" dirty="0" err="1"/>
                <a:t>stungen</a:t>
              </a:r>
              <a:r>
                <a:rPr lang="de-DE" sz="1400" dirty="0"/>
                <a:t> statt Work-Life-Balance</a:t>
              </a:r>
            </a:p>
          </p:txBody>
        </p: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416C75D1-91F4-418B-B4C7-2EEF44F28042}"/>
                </a:ext>
              </a:extLst>
            </p:cNvPr>
            <p:cNvGrpSpPr/>
            <p:nvPr/>
          </p:nvGrpSpPr>
          <p:grpSpPr>
            <a:xfrm>
              <a:off x="6289711" y="4584861"/>
              <a:ext cx="2767343" cy="2290817"/>
              <a:chOff x="6289711" y="4648230"/>
              <a:chExt cx="2767343" cy="2290817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4AC22973-CA82-49D3-A14F-25E687C07B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89711" y="4684734"/>
                <a:ext cx="2767343" cy="2254313"/>
              </a:xfrm>
              <a:prstGeom prst="rect">
                <a:avLst/>
              </a:prstGeom>
            </p:spPr>
          </p:pic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4C688426-0FDB-4447-8BE4-9E5EF906AC8D}"/>
                  </a:ext>
                </a:extLst>
              </p:cNvPr>
              <p:cNvSpPr txBox="1"/>
              <p:nvPr/>
            </p:nvSpPr>
            <p:spPr>
              <a:xfrm>
                <a:off x="6346288" y="4648230"/>
                <a:ext cx="9417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>
                    <a:hlinkClick r:id="rId8"/>
                  </a:rPr>
                  <a:t>Bremen</a:t>
                </a:r>
                <a:endParaRPr lang="de-DE" sz="1600" dirty="0"/>
              </a:p>
            </p:txBody>
          </p:sp>
        </p:grp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D2643FBF-F70E-4B35-BA42-D399855D67ED}"/>
              </a:ext>
            </a:extLst>
          </p:cNvPr>
          <p:cNvGrpSpPr/>
          <p:nvPr/>
        </p:nvGrpSpPr>
        <p:grpSpPr>
          <a:xfrm>
            <a:off x="500966" y="4630416"/>
            <a:ext cx="5103131" cy="2308324"/>
            <a:chOff x="500966" y="4630416"/>
            <a:chExt cx="5103131" cy="2308324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9592254E-4363-44B7-8DF6-31EA1BDDDA2F}"/>
                </a:ext>
              </a:extLst>
            </p:cNvPr>
            <p:cNvSpPr txBox="1"/>
            <p:nvPr/>
          </p:nvSpPr>
          <p:spPr>
            <a:xfrm>
              <a:off x="2474900" y="4630416"/>
              <a:ext cx="121014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Reihung ändert sich je nach Prioritäten</a:t>
              </a:r>
            </a:p>
            <a:p>
              <a:endParaRPr lang="de-DE" dirty="0"/>
            </a:p>
            <a:p>
              <a:r>
                <a:rPr lang="de-DE" dirty="0"/>
                <a:t>#41: Südafrika</a:t>
              </a:r>
            </a:p>
          </p:txBody>
        </p:sp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8671A92B-EA72-4C10-BF63-71E6A00B2753}"/>
                </a:ext>
              </a:extLst>
            </p:cNvPr>
            <p:cNvGrpSpPr/>
            <p:nvPr/>
          </p:nvGrpSpPr>
          <p:grpSpPr>
            <a:xfrm>
              <a:off x="500966" y="4630416"/>
              <a:ext cx="1789568" cy="2237291"/>
              <a:chOff x="500966" y="4684734"/>
              <a:chExt cx="1789568" cy="2237291"/>
            </a:xfrm>
          </p:grpSpPr>
          <p:pic>
            <p:nvPicPr>
              <p:cNvPr id="7" name="Grafik 6">
                <a:extLst>
                  <a:ext uri="{FF2B5EF4-FFF2-40B4-BE49-F238E27FC236}">
                    <a16:creationId xmlns:a16="http://schemas.microsoft.com/office/drawing/2014/main" id="{A30FCFDE-7326-4555-8725-EE87E3FDC1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00966" y="4684734"/>
                <a:ext cx="1789568" cy="2237291"/>
              </a:xfrm>
              <a:prstGeom prst="rect">
                <a:avLst/>
              </a:prstGeom>
            </p:spPr>
          </p:pic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AAAE51A0-7791-4C8D-B950-EA6D2A350323}"/>
                  </a:ext>
                </a:extLst>
              </p:cNvPr>
              <p:cNvSpPr txBox="1"/>
              <p:nvPr/>
            </p:nvSpPr>
            <p:spPr>
              <a:xfrm>
                <a:off x="1026065" y="4959627"/>
                <a:ext cx="494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#1</a:t>
                </a:r>
              </a:p>
            </p:txBody>
          </p: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2DE63248-1024-407F-A849-6AB3836FA1A7}"/>
                </a:ext>
              </a:extLst>
            </p:cNvPr>
            <p:cNvGrpSpPr/>
            <p:nvPr/>
          </p:nvGrpSpPr>
          <p:grpSpPr>
            <a:xfrm>
              <a:off x="3814529" y="4651021"/>
              <a:ext cx="1789568" cy="2215060"/>
              <a:chOff x="3814529" y="4651021"/>
              <a:chExt cx="1789568" cy="2215060"/>
            </a:xfrm>
          </p:grpSpPr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8703D343-9264-46A3-B007-2940484CC7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14529" y="4651021"/>
                <a:ext cx="1789568" cy="2215060"/>
              </a:xfrm>
              <a:prstGeom prst="rect">
                <a:avLst/>
              </a:prstGeom>
            </p:spPr>
          </p:pic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56EFF81-4493-40EE-8137-D65FE117C26A}"/>
                  </a:ext>
                </a:extLst>
              </p:cNvPr>
              <p:cNvSpPr txBox="1"/>
              <p:nvPr/>
            </p:nvSpPr>
            <p:spPr>
              <a:xfrm>
                <a:off x="4232122" y="4932466"/>
                <a:ext cx="5630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#13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337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544A0-445A-4F62-B8DF-77C6847CC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Armut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CAE4A-9586-461B-8B57-8EB593306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Allgemeine Definition: Mangel von Verwirklichungschancen oder Entfaltungsmöglichkeiten (</a:t>
            </a:r>
            <a:r>
              <a:rPr lang="de-DE" dirty="0" err="1"/>
              <a:t>Armatya</a:t>
            </a:r>
            <a:r>
              <a:rPr lang="de-DE" dirty="0"/>
              <a:t> Sen)</a:t>
            </a:r>
          </a:p>
          <a:p>
            <a:r>
              <a:rPr lang="de-DE" dirty="0"/>
              <a:t>Materiell orientierte Definitionen</a:t>
            </a:r>
          </a:p>
          <a:p>
            <a:pPr lvl="1"/>
            <a:r>
              <a:rPr lang="de-DE" dirty="0"/>
              <a:t>für die ärmsten Länder: Mangel an überlebensnotwendigem Einkommen (historisch: 1$ pro Kopf und Tag; heute 2,15$ pro Kopf und Tag; </a:t>
            </a:r>
            <a:r>
              <a:rPr lang="de-DE" dirty="0">
                <a:hlinkClick r:id="rId2"/>
              </a:rPr>
              <a:t>Weltbank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Deprivation, d.h. Vorenthalten von Konsummöglichkeiten wie sauberes Trinkwasser (Entwicklungsländer) oder eine Woche Urlaub von zuhause (EU)</a:t>
            </a:r>
          </a:p>
          <a:p>
            <a:pPr lvl="1"/>
            <a:r>
              <a:rPr lang="de-DE" dirty="0"/>
              <a:t>für Hocheinkommensländer: abgehängt sein von der ökonomischen Mitte der Gesellschaft [Median-Einkommen und Abstand dazu &gt; (40%,) 50%, 60%]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D3AF9F-3D2C-445C-84B3-75C3F6DBA299}"/>
              </a:ext>
            </a:extLst>
          </p:cNvPr>
          <p:cNvSpPr txBox="1"/>
          <p:nvPr/>
        </p:nvSpPr>
        <p:spPr>
          <a:xfrm>
            <a:off x="1511929" y="5468293"/>
            <a:ext cx="9732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Median: der mittlere Wert</a:t>
            </a:r>
            <a:br>
              <a:rPr lang="de-DE" dirty="0"/>
            </a:br>
            <a:r>
              <a:rPr lang="de-DE" dirty="0"/>
              <a:t>Es werden alle Merkmalsausprägungen von klein nach groß aufgereiht und der Wert in der Mitte (gleich viele kleiner oder größer) ist der Median</a:t>
            </a:r>
          </a:p>
          <a:p>
            <a:r>
              <a:rPr lang="de-DE" dirty="0"/>
              <a:t>Vorteil gegenüber dem arithmetischen Mittel: einsame Spitzenwerte beeinflussen seine Höhe nicht.</a:t>
            </a:r>
          </a:p>
        </p:txBody>
      </p:sp>
    </p:spTree>
    <p:extLst>
      <p:ext uri="{BB962C8B-B14F-4D97-AF65-F5344CB8AC3E}">
        <p14:creationId xmlns:p14="http://schemas.microsoft.com/office/powerpoint/2010/main" val="217828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9535A-0B9C-4A56-AFF3-7C6F096B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Armut Weltweit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2889762-015C-4302-AE57-40A6C7F59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1" y="1690688"/>
            <a:ext cx="5814427" cy="42987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C8A9828-334B-4647-AD87-0ABF0786ABB9}"/>
              </a:ext>
            </a:extLst>
          </p:cNvPr>
          <p:cNvSpPr txBox="1"/>
          <p:nvPr/>
        </p:nvSpPr>
        <p:spPr>
          <a:xfrm>
            <a:off x="742384" y="6346479"/>
            <a:ext cx="2009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>
                <a:hlinkClick r:id="rId3"/>
              </a:rPr>
              <a:t>Weltbank</a:t>
            </a:r>
            <a:endParaRPr lang="de-DE" sz="12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EA24311-CF63-4A09-A784-31769360C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85" y="139821"/>
            <a:ext cx="6352515" cy="67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0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8DAA5D0-E1F9-4E14-A4E9-7A6B787F199E}"/>
              </a:ext>
            </a:extLst>
          </p:cNvPr>
          <p:cNvGrpSpPr/>
          <p:nvPr/>
        </p:nvGrpSpPr>
        <p:grpSpPr>
          <a:xfrm>
            <a:off x="0" y="0"/>
            <a:ext cx="6099786" cy="6858000"/>
            <a:chOff x="0" y="0"/>
            <a:chExt cx="6099786" cy="6858000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3071A645-1E43-43A5-BB8E-35D4398C9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99786" cy="6858000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4CBA0743-915A-4995-A4BA-992DA1D908D7}"/>
                </a:ext>
              </a:extLst>
            </p:cNvPr>
            <p:cNvSpPr txBox="1"/>
            <p:nvPr/>
          </p:nvSpPr>
          <p:spPr>
            <a:xfrm>
              <a:off x="4200807" y="1102730"/>
              <a:ext cx="1023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Brasilien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61EC8AD-00D4-408D-BB52-EE222E82EE00}"/>
                </a:ext>
              </a:extLst>
            </p:cNvPr>
            <p:cNvSpPr txBox="1"/>
            <p:nvPr/>
          </p:nvSpPr>
          <p:spPr>
            <a:xfrm>
              <a:off x="1149790" y="5459240"/>
              <a:ext cx="10320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Slovakei</a:t>
              </a:r>
              <a:endParaRPr lang="de-DE" dirty="0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10EA9961-96BE-45A1-9F19-32203BD62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75" y="1472062"/>
            <a:ext cx="7375483" cy="452950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3566D14-8732-4E3C-9390-D954548AA81B}"/>
              </a:ext>
            </a:extLst>
          </p:cNvPr>
          <p:cNvSpPr txBox="1"/>
          <p:nvPr/>
        </p:nvSpPr>
        <p:spPr>
          <a:xfrm>
            <a:off x="8600792" y="6581001"/>
            <a:ext cx="2009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>
                <a:hlinkClick r:id="rId4"/>
              </a:rPr>
              <a:t>Weltbank</a:t>
            </a:r>
            <a:endParaRPr lang="de-DE" sz="12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6904BEC-14C0-4B05-BCA6-9C2BA0C524E5}"/>
              </a:ext>
            </a:extLst>
          </p:cNvPr>
          <p:cNvSpPr txBox="1"/>
          <p:nvPr/>
        </p:nvSpPr>
        <p:spPr>
          <a:xfrm>
            <a:off x="6152834" y="87067"/>
            <a:ext cx="514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Maß der Ungleichverteilung: </a:t>
            </a:r>
            <a:r>
              <a:rPr lang="de-DE" dirty="0">
                <a:solidFill>
                  <a:srgbClr val="FF0000"/>
                </a:solidFill>
              </a:rPr>
              <a:t>Gini-Koeffizient</a:t>
            </a:r>
            <a:br>
              <a:rPr lang="de-DE" dirty="0"/>
            </a:br>
            <a:br>
              <a:rPr lang="de-DE" dirty="0"/>
            </a:br>
            <a:r>
              <a:rPr lang="de-DE" dirty="0"/>
              <a:t>Wert 1 </a:t>
            </a:r>
            <a:r>
              <a:rPr lang="de-DE" dirty="0" err="1"/>
              <a:t>bzw</a:t>
            </a:r>
            <a:r>
              <a:rPr lang="de-DE" dirty="0"/>
              <a:t> 100 %: einer hat alles, Rest nichts</a:t>
            </a:r>
          </a:p>
          <a:p>
            <a:r>
              <a:rPr lang="de-DE" dirty="0"/>
              <a:t>Wert 0: alles ist gleichmäßig verteilt</a:t>
            </a:r>
          </a:p>
        </p:txBody>
      </p:sp>
    </p:spTree>
    <p:extLst>
      <p:ext uri="{BB962C8B-B14F-4D97-AF65-F5344CB8AC3E}">
        <p14:creationId xmlns:p14="http://schemas.microsoft.com/office/powerpoint/2010/main" val="141633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65" y="7363"/>
            <a:ext cx="7335103" cy="663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31521" y="1939168"/>
            <a:ext cx="26313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Formen und Ausmaß von Deprivation auf der Welt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51324" y="6128546"/>
            <a:ext cx="2682240" cy="410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333" dirty="0"/>
              <a:t>Quelle: </a:t>
            </a:r>
          </a:p>
          <a:p>
            <a:r>
              <a:rPr lang="de-DE" sz="1333" dirty="0">
                <a:hlinkClick r:id="rId3" tooltip="Bericht über die menschliche Entwicklung 2015"/>
              </a:rPr>
              <a:t>United </a:t>
            </a:r>
            <a:r>
              <a:rPr lang="de-DE" sz="1333" dirty="0" err="1">
                <a:hlinkClick r:id="rId3" tooltip="Bericht über die menschliche Entwicklung 2015"/>
              </a:rPr>
              <a:t>Nations</a:t>
            </a:r>
            <a:r>
              <a:rPr lang="de-DE" sz="1333" dirty="0">
                <a:hlinkClick r:id="rId3" tooltip="Bericht über die menschliche Entwicklung 2015"/>
              </a:rPr>
              <a:t> Development </a:t>
            </a:r>
            <a:r>
              <a:rPr lang="de-DE" sz="1333" dirty="0" err="1">
                <a:hlinkClick r:id="rId3" tooltip="Bericht über die menschliche Entwicklung 2015"/>
              </a:rPr>
              <a:t>Program</a:t>
            </a:r>
            <a:endParaRPr lang="de-DE" sz="1333" dirty="0"/>
          </a:p>
        </p:txBody>
      </p:sp>
      <p:sp>
        <p:nvSpPr>
          <p:cNvPr id="2" name="Textfeld 1"/>
          <p:cNvSpPr txBox="1"/>
          <p:nvPr/>
        </p:nvSpPr>
        <p:spPr>
          <a:xfrm>
            <a:off x="918818" y="4435060"/>
            <a:ext cx="1970156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Deprivation (Duden): Mangel, Verlust, Entzug von etwas Erwünschtem</a:t>
            </a:r>
          </a:p>
        </p:txBody>
      </p:sp>
    </p:spTree>
    <p:extLst>
      <p:ext uri="{BB962C8B-B14F-4D97-AF65-F5344CB8AC3E}">
        <p14:creationId xmlns:p14="http://schemas.microsoft.com/office/powerpoint/2010/main" val="2772598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99D527-319E-41A7-A204-34C9B9F8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92" y="162267"/>
            <a:ext cx="10515600" cy="585489"/>
          </a:xfrm>
        </p:spPr>
        <p:txBody>
          <a:bodyPr>
            <a:normAutofit fontScale="90000"/>
          </a:bodyPr>
          <a:lstStyle/>
          <a:p>
            <a:r>
              <a:rPr lang="de-DE" dirty="0"/>
              <a:t>Armut Europa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B916227-D626-41A3-9712-63888C38D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92" y="747756"/>
            <a:ext cx="6203294" cy="611024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CC68A47-75A3-4DF8-9A56-9581351F1715}"/>
              </a:ext>
            </a:extLst>
          </p:cNvPr>
          <p:cNvSpPr txBox="1"/>
          <p:nvPr/>
        </p:nvSpPr>
        <p:spPr>
          <a:xfrm>
            <a:off x="6498286" y="6557233"/>
            <a:ext cx="2227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</a:t>
            </a:r>
            <a:r>
              <a:rPr lang="de-DE" sz="1200" dirty="0">
                <a:hlinkClick r:id="rId3"/>
              </a:rPr>
              <a:t>eupedia.com</a:t>
            </a:r>
            <a:endParaRPr lang="de-DE" sz="1200" dirty="0"/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EDFB081E-68E4-4A55-964A-8E73454CF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073" y="0"/>
            <a:ext cx="6818927" cy="4952246"/>
          </a:xfr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56E619A-E1AC-43B2-8FD1-9075E306BCDE}"/>
              </a:ext>
            </a:extLst>
          </p:cNvPr>
          <p:cNvSpPr txBox="1"/>
          <p:nvPr/>
        </p:nvSpPr>
        <p:spPr>
          <a:xfrm>
            <a:off x="10019922" y="823470"/>
            <a:ext cx="1997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disposable</a:t>
            </a:r>
            <a:r>
              <a:rPr lang="de-DE" dirty="0"/>
              <a:t> </a:t>
            </a:r>
            <a:r>
              <a:rPr lang="de-DE" dirty="0" err="1"/>
              <a:t>income</a:t>
            </a:r>
            <a:r>
              <a:rPr lang="de-DE" dirty="0"/>
              <a:t>:</a:t>
            </a:r>
            <a:br>
              <a:rPr lang="de-DE" dirty="0"/>
            </a:br>
            <a:r>
              <a:rPr lang="de-DE" dirty="0"/>
              <a:t>Nach Steuern und Sozialabgaben (manchmal zuzüglich Transfers des Staates)</a:t>
            </a:r>
          </a:p>
        </p:txBody>
      </p:sp>
    </p:spTree>
    <p:extLst>
      <p:ext uri="{BB962C8B-B14F-4D97-AF65-F5344CB8AC3E}">
        <p14:creationId xmlns:p14="http://schemas.microsoft.com/office/powerpoint/2010/main" val="233283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0F4EFD9-10CA-4589-A58E-3F5B0ACEBFD2}"/>
              </a:ext>
            </a:extLst>
          </p:cNvPr>
          <p:cNvGrpSpPr/>
          <p:nvPr/>
        </p:nvGrpSpPr>
        <p:grpSpPr>
          <a:xfrm>
            <a:off x="308422" y="1548143"/>
            <a:ext cx="5471461" cy="4713148"/>
            <a:chOff x="308422" y="1548143"/>
            <a:chExt cx="5471461" cy="4713148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D5E65FB3-EC8C-44A8-AC23-08548C4A79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8422" y="1548143"/>
              <a:ext cx="5471461" cy="4713148"/>
            </a:xfrm>
            <a:prstGeom prst="rect">
              <a:avLst/>
            </a:prstGeom>
          </p:spPr>
        </p:pic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578DC6C7-4684-46E0-9739-797B92C672DC}"/>
                </a:ext>
              </a:extLst>
            </p:cNvPr>
            <p:cNvGrpSpPr/>
            <p:nvPr/>
          </p:nvGrpSpPr>
          <p:grpSpPr>
            <a:xfrm>
              <a:off x="3809170" y="1741297"/>
              <a:ext cx="1696016" cy="2613966"/>
              <a:chOff x="4535786" y="1746525"/>
              <a:chExt cx="1696016" cy="2613966"/>
            </a:xfrm>
          </p:grpSpPr>
          <p:pic>
            <p:nvPicPr>
              <p:cNvPr id="10" name="Grafik 9">
                <a:extLst>
                  <a:ext uri="{FF2B5EF4-FFF2-40B4-BE49-F238E27FC236}">
                    <a16:creationId xmlns:a16="http://schemas.microsoft.com/office/drawing/2014/main" id="{8511CC09-31A4-475A-89CC-DBD428E6C0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535786" y="2128891"/>
                <a:ext cx="1696016" cy="2231600"/>
              </a:xfrm>
              <a:prstGeom prst="rect">
                <a:avLst/>
              </a:prstGeom>
            </p:spPr>
          </p:pic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3A05544C-AAB1-4196-A466-3B3AD961F153}"/>
                  </a:ext>
                </a:extLst>
              </p:cNvPr>
              <p:cNvSpPr txBox="1"/>
              <p:nvPr/>
            </p:nvSpPr>
            <p:spPr>
              <a:xfrm>
                <a:off x="4535786" y="1746525"/>
                <a:ext cx="1692998" cy="36933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Gini-Koeffizient</a:t>
                </a:r>
              </a:p>
            </p:txBody>
          </p:sp>
        </p:grp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270017C0-E601-468F-944E-1CE69D579183}"/>
              </a:ext>
            </a:extLst>
          </p:cNvPr>
          <p:cNvGrpSpPr/>
          <p:nvPr/>
        </p:nvGrpSpPr>
        <p:grpSpPr>
          <a:xfrm>
            <a:off x="6590650" y="1012986"/>
            <a:ext cx="5684478" cy="5783462"/>
            <a:chOff x="6618083" y="1085597"/>
            <a:chExt cx="5684478" cy="5783462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E93B0022-BD43-4226-8D43-6E17A6EC0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18083" y="1085597"/>
              <a:ext cx="5573917" cy="5783462"/>
            </a:xfrm>
            <a:prstGeom prst="rect">
              <a:avLst/>
            </a:prstGeom>
          </p:spPr>
        </p:pic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A1F8C0B1-E59C-4C71-AA8A-31FF7B8E6C62}"/>
                </a:ext>
              </a:extLst>
            </p:cNvPr>
            <p:cNvSpPr txBox="1"/>
            <p:nvPr/>
          </p:nvSpPr>
          <p:spPr>
            <a:xfrm>
              <a:off x="9922599" y="2255485"/>
              <a:ext cx="23799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FF0000"/>
                  </a:solidFill>
                </a:rPr>
                <a:t>Einer von 9 Indikatoren für Deprivation</a:t>
              </a:r>
            </a:p>
          </p:txBody>
        </p:sp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73DC967D-0ABB-4130-9890-B95203D2B5E7}"/>
              </a:ext>
            </a:extLst>
          </p:cNvPr>
          <p:cNvSpPr txBox="1"/>
          <p:nvPr/>
        </p:nvSpPr>
        <p:spPr>
          <a:xfrm>
            <a:off x="1587406" y="6467479"/>
            <a:ext cx="2227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Quelle: Eurostat </a:t>
            </a:r>
            <a:r>
              <a:rPr lang="de-DE" sz="1200" dirty="0">
                <a:hlinkClick r:id="rId5"/>
              </a:rPr>
              <a:t>1</a:t>
            </a:r>
            <a:r>
              <a:rPr lang="de-DE" sz="1200" dirty="0"/>
              <a:t>, </a:t>
            </a:r>
            <a:r>
              <a:rPr lang="de-DE" sz="1200" dirty="0">
                <a:hlinkClick r:id="rId6"/>
              </a:rPr>
              <a:t>2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8240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1548</Words>
  <Application>Microsoft Office PowerPoint</Application>
  <PresentationFormat>Breitbild</PresentationFormat>
  <Paragraphs>473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Office</vt:lpstr>
      <vt:lpstr>Armut und Reichtum</vt:lpstr>
      <vt:lpstr>Wohlfahrt und Wohlstand</vt:lpstr>
      <vt:lpstr>Beispiele für Wohlfahrtsindikatoren</vt:lpstr>
      <vt:lpstr>Armut</vt:lpstr>
      <vt:lpstr>Armut Weltweit</vt:lpstr>
      <vt:lpstr>PowerPoint-Präsentation</vt:lpstr>
      <vt:lpstr>PowerPoint-Präsentation</vt:lpstr>
      <vt:lpstr>Armut Europa</vt:lpstr>
      <vt:lpstr>PowerPoint-Präsentation</vt:lpstr>
      <vt:lpstr>PowerPoint-Präsentation</vt:lpstr>
      <vt:lpstr>PowerPoint-Präsentation</vt:lpstr>
      <vt:lpstr>Armut und Reichtum in Deutschland</vt:lpstr>
      <vt:lpstr>Gini-Koeffizient</vt:lpstr>
      <vt:lpstr>Zum Teil deutliche Umverteilung</vt:lpstr>
      <vt:lpstr>PowerPoint-Präsentation</vt:lpstr>
      <vt:lpstr>PowerPoint-Präsentation</vt:lpstr>
      <vt:lpstr>Kaufkraftarmut</vt:lpstr>
      <vt:lpstr>Wen trifft es in Deutschland bei der Armut besonders stark?</vt:lpstr>
      <vt:lpstr>Was kann der Tourismus leisten</vt:lpstr>
      <vt:lpstr>Zur Info: Bürgergeld  (Nur Grundbedarf, d.h. ohne Sozialversicherungsbeiträge, Sonderzuschüsse z.B. für Schwangere und Wohngeld)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Armut und Reichtum</dc:title>
  <dc:creator>Anselm Dohle-Beltinger</dc:creator>
  <cp:lastModifiedBy>Anselm Dohle-Beltinger</cp:lastModifiedBy>
  <cp:revision>37</cp:revision>
  <dcterms:created xsi:type="dcterms:W3CDTF">2022-12-19T14:54:53Z</dcterms:created>
  <dcterms:modified xsi:type="dcterms:W3CDTF">2024-01-18T14:35:03Z</dcterms:modified>
</cp:coreProperties>
</file>